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62" r:id="rId1"/>
  </p:sldMasterIdLst>
  <p:notesMasterIdLst>
    <p:notesMasterId r:id="rId20"/>
  </p:notesMasterIdLst>
  <p:handoutMasterIdLst>
    <p:handoutMasterId r:id="rId21"/>
  </p:handoutMasterIdLst>
  <p:sldIdLst>
    <p:sldId id="325" r:id="rId2"/>
    <p:sldId id="314" r:id="rId3"/>
    <p:sldId id="332" r:id="rId4"/>
    <p:sldId id="333" r:id="rId5"/>
    <p:sldId id="321" r:id="rId6"/>
    <p:sldId id="326" r:id="rId7"/>
    <p:sldId id="322" r:id="rId8"/>
    <p:sldId id="336" r:id="rId9"/>
    <p:sldId id="328" r:id="rId10"/>
    <p:sldId id="335" r:id="rId11"/>
    <p:sldId id="330" r:id="rId12"/>
    <p:sldId id="337" r:id="rId13"/>
    <p:sldId id="338" r:id="rId14"/>
    <p:sldId id="323" r:id="rId15"/>
    <p:sldId id="334" r:id="rId16"/>
    <p:sldId id="341" r:id="rId17"/>
    <p:sldId id="339" r:id="rId18"/>
    <p:sldId id="340" r:id="rId19"/>
  </p:sldIdLst>
  <p:sldSz cx="9144000" cy="5143500" type="screen16x9"/>
  <p:notesSz cx="6858000" cy="9144000"/>
  <p:embeddedFontLst>
    <p:embeddedFont>
      <p:font typeface="Gill Sans" panose="020B0502020104020203" pitchFamily="34" charset="-79"/>
      <p:regular r:id="rId22"/>
      <p:bold r:id="rId23"/>
    </p:embeddedFont>
    <p:embeddedFont>
      <p:font typeface="Gill Sans Nova" panose="020B0602020104020203" pitchFamily="34" charset="0"/>
      <p:regular r:id="rId24"/>
      <p:bold r:id="rId25"/>
      <p:italic r:id="rId26"/>
      <p:boldItalic r:id="rId27"/>
    </p:embeddedFont>
    <p:embeddedFont>
      <p:font typeface="Gill Sans Nova Light" panose="020B0302020104020203" pitchFamily="34" charset="0"/>
      <p:regular r:id="rId28"/>
      <p: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A4A"/>
    <a:srgbClr val="D1D1D3"/>
    <a:srgbClr val="008B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67534" autoAdjust="0"/>
  </p:normalViewPr>
  <p:slideViewPr>
    <p:cSldViewPr snapToGrid="0">
      <p:cViewPr varScale="1">
        <p:scale>
          <a:sx n="104" d="100"/>
          <a:sy n="104" d="100"/>
        </p:scale>
        <p:origin x="216" y="30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3840"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AE537A-C52D-47E3-B7A6-524DC719DC67}" type="datetimeFigureOut">
              <a:rPr lang="en-US" smtClean="0"/>
              <a:t>1/20/26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7C5309-8850-4B64-A946-BA7CE31F76AA}" type="slidenum">
              <a:rPr lang="en-US" smtClean="0"/>
              <a:t>‹#›</a:t>
            </a:fld>
            <a:endParaRPr lang="en-US"/>
          </a:p>
        </p:txBody>
      </p:sp>
    </p:spTree>
    <p:extLst>
      <p:ext uri="{BB962C8B-B14F-4D97-AF65-F5344CB8AC3E}">
        <p14:creationId xmlns:p14="http://schemas.microsoft.com/office/powerpoint/2010/main" val="2962194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4888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407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9301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4022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7038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4063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9527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4366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76780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Option 1" preserve="1">
  <p:cSld name="1_Title Slide - Option 1">
    <p:bg>
      <p:bgPr>
        <a:blipFill dpi="0" rotWithShape="1">
          <a:blip r:embed="rId2">
            <a:lum/>
          </a:blip>
          <a:srcRect/>
          <a:stretch>
            <a:fillRect/>
          </a:stretch>
        </a:blip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title"/>
          </p:nvPr>
        </p:nvSpPr>
        <p:spPr>
          <a:xfrm>
            <a:off x="1245517" y="1184540"/>
            <a:ext cx="6652967" cy="1559901"/>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5400"/>
              <a:buFont typeface="Gill Sans"/>
              <a:buNone/>
              <a:defRPr sz="300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
        <p:nvSpPr>
          <p:cNvPr id="12" name="Google Shape;12;p2"/>
          <p:cNvSpPr txBox="1">
            <a:spLocks noGrp="1"/>
          </p:cNvSpPr>
          <p:nvPr>
            <p:ph type="subTitle" idx="1"/>
          </p:nvPr>
        </p:nvSpPr>
        <p:spPr>
          <a:xfrm>
            <a:off x="1245517" y="2812703"/>
            <a:ext cx="6652260" cy="425688"/>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lt1"/>
              </a:buClr>
              <a:buSzPts val="2400"/>
              <a:buFont typeface="Gill Sans"/>
              <a:buNone/>
              <a:defRPr sz="1800" b="0" i="0" u="none" strike="noStrike" cap="none">
                <a:solidFill>
                  <a:srgbClr val="FDB718"/>
                </a:solidFill>
                <a:latin typeface="Gill Sans"/>
                <a:ea typeface="Gill Sans"/>
                <a:cs typeface="Gill Sans"/>
                <a:sym typeface="Gill Sans"/>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9pPr>
          </a:lstStyle>
          <a:p>
            <a:r>
              <a:rPr lang="en-US"/>
              <a:t>Click to edit Master subtitle style</a:t>
            </a:r>
            <a:endParaRPr dirty="0"/>
          </a:p>
        </p:txBody>
      </p:sp>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4982767"/>
            <a:ext cx="9144000" cy="162257"/>
          </a:xfrm>
          <a:prstGeom prst="rect">
            <a:avLst/>
          </a:prstGeom>
        </p:spPr>
      </p:pic>
    </p:spTree>
    <p:extLst>
      <p:ext uri="{BB962C8B-B14F-4D97-AF65-F5344CB8AC3E}">
        <p14:creationId xmlns:p14="http://schemas.microsoft.com/office/powerpoint/2010/main" val="2675927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41;p12"/>
          <p:cNvSpPr txBox="1"/>
          <p:nvPr userDrawn="1"/>
        </p:nvSpPr>
        <p:spPr>
          <a:xfrm>
            <a:off x="2526632" y="1515979"/>
            <a:ext cx="0" cy="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6" name="Google Shape;42;p12"/>
          <p:cNvSpPr txBox="1">
            <a:spLocks noGrp="1"/>
          </p:cNvSpPr>
          <p:nvPr>
            <p:ph type="ctrTitle"/>
          </p:nvPr>
        </p:nvSpPr>
        <p:spPr>
          <a:xfrm>
            <a:off x="348343" y="323766"/>
            <a:ext cx="5146850" cy="431856"/>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423500"/>
              </a:buClr>
              <a:buSzPts val="3600"/>
              <a:buFont typeface="Gill Sans"/>
              <a:buNone/>
              <a:defRPr sz="2250" i="0" u="none" strike="noStrike" cap="none">
                <a:solidFill>
                  <a:srgbClr val="003B4D"/>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7" name="Google Shape;43;p12"/>
          <p:cNvSpPr txBox="1">
            <a:spLocks noGrp="1"/>
          </p:cNvSpPr>
          <p:nvPr>
            <p:ph type="body" idx="1"/>
          </p:nvPr>
        </p:nvSpPr>
        <p:spPr>
          <a:xfrm>
            <a:off x="348343" y="1132115"/>
            <a:ext cx="5146850" cy="3580562"/>
          </a:xfrm>
          <a:prstGeom prst="rect">
            <a:avLst/>
          </a:prstGeom>
          <a:noFill/>
          <a:ln>
            <a:noFill/>
          </a:ln>
        </p:spPr>
        <p:txBody>
          <a:bodyPr spcFirstLastPara="1" wrap="square" lIns="91425" tIns="45700" rIns="91425" bIns="45700" anchor="t" anchorCtr="0">
            <a:noAutofit/>
          </a:bodyPr>
          <a:lstStyle>
            <a:lvl1pPr marL="258366" marR="0" lvl="0" indent="-182166" algn="l" rtl="0">
              <a:lnSpc>
                <a:spcPct val="150000"/>
              </a:lnSpc>
              <a:spcBef>
                <a:spcPts val="750"/>
              </a:spcBef>
              <a:spcAft>
                <a:spcPts val="0"/>
              </a:spcAft>
              <a:buClr>
                <a:srgbClr val="FDB718"/>
              </a:buClr>
              <a:buSzPts val="2000"/>
              <a:buFont typeface="Wingdings" panose="05000000000000000000" pitchFamily="2" charset="2"/>
              <a:buChar char="§"/>
              <a:defRPr sz="1500" i="0" u="none" strike="noStrike" cap="none">
                <a:solidFill>
                  <a:schemeClr val="tx1"/>
                </a:solidFill>
                <a:latin typeface="Gill Sans"/>
                <a:ea typeface="Gill Sans"/>
                <a:cs typeface="Gill Sans"/>
                <a:sym typeface="Gill Sans"/>
              </a:defRPr>
            </a:lvl1pPr>
            <a:lvl2pPr marL="685800" marR="0" lvl="1" indent="-266700" algn="l" rtl="0">
              <a:lnSpc>
                <a:spcPct val="150000"/>
              </a:lnSpc>
              <a:spcBef>
                <a:spcPts val="375"/>
              </a:spcBef>
              <a:spcAft>
                <a:spcPts val="0"/>
              </a:spcAft>
              <a:buClr>
                <a:srgbClr val="FDB718"/>
              </a:buClr>
              <a:buSzPts val="2000"/>
              <a:buFont typeface="Gill Sans"/>
              <a:buChar char="•"/>
              <a:defRPr sz="1500" i="0" u="none" strike="noStrike" cap="none">
                <a:solidFill>
                  <a:srgbClr val="003A4D"/>
                </a:solidFill>
                <a:latin typeface="Gill Sans"/>
                <a:ea typeface="Gill Sans"/>
                <a:cs typeface="Gill Sans"/>
                <a:sym typeface="Gill Sans"/>
              </a:defRPr>
            </a:lvl2pPr>
            <a:lvl3pPr marL="1028700" marR="0" lvl="2" indent="-266700" algn="l" rtl="0">
              <a:lnSpc>
                <a:spcPct val="150000"/>
              </a:lnSpc>
              <a:spcBef>
                <a:spcPts val="375"/>
              </a:spcBef>
              <a:spcAft>
                <a:spcPts val="0"/>
              </a:spcAft>
              <a:buClr>
                <a:srgbClr val="FDB718"/>
              </a:buClr>
              <a:buSzPts val="2000"/>
              <a:buFont typeface="Gill Sans"/>
              <a:buChar char="•"/>
              <a:defRPr sz="1500" i="0" u="none" strike="noStrike" cap="none">
                <a:solidFill>
                  <a:srgbClr val="003A4D"/>
                </a:solidFill>
                <a:latin typeface="Gill Sans"/>
                <a:ea typeface="Gill Sans"/>
                <a:cs typeface="Gill Sans"/>
                <a:sym typeface="Gill Sans"/>
              </a:defRPr>
            </a:lvl3pPr>
            <a:lvl4pPr marL="1371600" marR="0" lvl="3" indent="-257175" algn="l" rtl="0">
              <a:lnSpc>
                <a:spcPct val="150000"/>
              </a:lnSpc>
              <a:spcBef>
                <a:spcPts val="375"/>
              </a:spcBef>
              <a:spcAft>
                <a:spcPts val="0"/>
              </a:spcAft>
              <a:buClr>
                <a:srgbClr val="FDB718"/>
              </a:buClr>
              <a:buSzPts val="1800"/>
              <a:buFont typeface="Gill Sans"/>
              <a:buChar char="•"/>
              <a:defRPr sz="1500" i="0" u="none" strike="noStrike" cap="none">
                <a:solidFill>
                  <a:srgbClr val="003A4D"/>
                </a:solidFill>
                <a:latin typeface="Gill Sans"/>
                <a:ea typeface="Gill Sans"/>
                <a:cs typeface="Gill Sans"/>
                <a:sym typeface="Gill Sans"/>
              </a:defRPr>
            </a:lvl4pPr>
            <a:lvl5pPr marL="1714500" marR="0" lvl="4"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5pPr>
            <a:lvl6pPr marL="2057400" marR="0" lvl="5"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6pPr>
            <a:lvl7pPr marL="2400300" marR="0" lvl="6"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7pPr>
            <a:lvl8pPr marL="2743200" marR="0" lvl="7"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8pPr>
            <a:lvl9pPr marL="3086100" marR="0" lvl="8"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9pPr>
          </a:lstStyle>
          <a:p>
            <a:pPr lvl="0"/>
            <a:r>
              <a:rPr lang="en-US"/>
              <a:t>Click to edit Master text styles</a:t>
            </a:r>
          </a:p>
        </p:txBody>
      </p:sp>
    </p:spTree>
    <p:extLst>
      <p:ext uri="{BB962C8B-B14F-4D97-AF65-F5344CB8AC3E}">
        <p14:creationId xmlns:p14="http://schemas.microsoft.com/office/powerpoint/2010/main" val="358851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 Option 2" preserve="1" userDrawn="1">
  <p:cSld name="1_Content Slide - Option 2">
    <p:bg>
      <p:bgPr>
        <a:blipFill dpi="0" rotWithShape="1">
          <a:blip r:embed="rId2">
            <a:lum/>
          </a:blip>
          <a:srcRect/>
          <a:stretch>
            <a:fillRect/>
          </a:stretch>
        </a:blipFill>
        <a:effectLst/>
      </p:bgPr>
    </p:bg>
    <p:spTree>
      <p:nvGrpSpPr>
        <p:cNvPr id="1" name="Shape 32"/>
        <p:cNvGrpSpPr/>
        <p:nvPr/>
      </p:nvGrpSpPr>
      <p:grpSpPr>
        <a:xfrm>
          <a:off x="0" y="0"/>
          <a:ext cx="0" cy="0"/>
          <a:chOff x="0" y="0"/>
          <a:chExt cx="0" cy="0"/>
        </a:xfrm>
      </p:grpSpPr>
      <p:sp>
        <p:nvSpPr>
          <p:cNvPr id="5" name="Google Shape;29;p9"/>
          <p:cNvSpPr txBox="1">
            <a:spLocks noGrp="1"/>
          </p:cNvSpPr>
          <p:nvPr>
            <p:ph type="title"/>
          </p:nvPr>
        </p:nvSpPr>
        <p:spPr>
          <a:xfrm>
            <a:off x="650422" y="404447"/>
            <a:ext cx="7886700" cy="562707"/>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4400"/>
              <a:buFont typeface="Gill Sans"/>
              <a:buNone/>
              <a:defRPr sz="270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6" name="Google Shape;30;p9"/>
          <p:cNvSpPr txBox="1">
            <a:spLocks noGrp="1"/>
          </p:cNvSpPr>
          <p:nvPr>
            <p:ph type="subTitle" idx="1"/>
          </p:nvPr>
        </p:nvSpPr>
        <p:spPr>
          <a:xfrm>
            <a:off x="650422" y="1055076"/>
            <a:ext cx="7886700" cy="380248"/>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750"/>
              </a:spcBef>
              <a:spcAft>
                <a:spcPts val="0"/>
              </a:spcAft>
              <a:buClr>
                <a:schemeClr val="lt1"/>
              </a:buClr>
              <a:buSzPts val="2400"/>
              <a:buFont typeface="Gill Sans"/>
              <a:buNone/>
              <a:defRPr sz="1500" i="0" u="none" strike="noStrike" cap="none">
                <a:solidFill>
                  <a:srgbClr val="FDB718"/>
                </a:solidFill>
                <a:latin typeface="Gill Sans"/>
                <a:ea typeface="Gill Sans"/>
                <a:cs typeface="Gill Sans"/>
                <a:sym typeface="Gill Sans"/>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9pPr>
          </a:lstStyle>
          <a:p>
            <a:r>
              <a:rPr lang="en-US"/>
              <a:t>Click to edit Master subtitle style</a:t>
            </a:r>
            <a:endParaRPr/>
          </a:p>
        </p:txBody>
      </p:sp>
      <p:sp>
        <p:nvSpPr>
          <p:cNvPr id="7" name="Google Shape;31;p9"/>
          <p:cNvSpPr txBox="1">
            <a:spLocks noGrp="1"/>
          </p:cNvSpPr>
          <p:nvPr>
            <p:ph type="body" idx="2"/>
          </p:nvPr>
        </p:nvSpPr>
        <p:spPr>
          <a:xfrm>
            <a:off x="650082" y="1644161"/>
            <a:ext cx="7887041" cy="237392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50000"/>
              </a:lnSpc>
              <a:spcBef>
                <a:spcPts val="750"/>
              </a:spcBef>
              <a:spcAft>
                <a:spcPts val="0"/>
              </a:spcAft>
              <a:buClr>
                <a:srgbClr val="FDB718"/>
              </a:buClr>
              <a:buSzPts val="2000"/>
              <a:buFont typeface="Gill Sans"/>
              <a:buNone/>
              <a:defRPr sz="1500" i="0" u="none" strike="noStrike" cap="none">
                <a:solidFill>
                  <a:schemeClr val="lt1"/>
                </a:solidFill>
                <a:latin typeface="Gill Sans"/>
                <a:ea typeface="Gill Sans"/>
                <a:cs typeface="Gill Sans"/>
                <a:sym typeface="Gill Sans"/>
              </a:defRPr>
            </a:lvl1pPr>
            <a:lvl2pPr marL="685800" marR="0" lvl="1" indent="-266700" algn="l" rtl="0">
              <a:lnSpc>
                <a:spcPct val="150000"/>
              </a:lnSpc>
              <a:spcBef>
                <a:spcPts val="375"/>
              </a:spcBef>
              <a:spcAft>
                <a:spcPts val="0"/>
              </a:spcAft>
              <a:buClr>
                <a:srgbClr val="FDB718"/>
              </a:buClr>
              <a:buSzPts val="2000"/>
              <a:buFont typeface="Gill Sans"/>
              <a:buChar char="•"/>
              <a:defRPr sz="1500" i="0" u="none" strike="noStrike" cap="none">
                <a:solidFill>
                  <a:schemeClr val="lt1"/>
                </a:solidFill>
                <a:latin typeface="Gill Sans"/>
                <a:ea typeface="Gill Sans"/>
                <a:cs typeface="Gill Sans"/>
                <a:sym typeface="Gill Sans"/>
              </a:defRPr>
            </a:lvl2pPr>
            <a:lvl3pPr marL="1028700" marR="0" lvl="2" indent="-266700" algn="l" rtl="0">
              <a:lnSpc>
                <a:spcPct val="150000"/>
              </a:lnSpc>
              <a:spcBef>
                <a:spcPts val="375"/>
              </a:spcBef>
              <a:spcAft>
                <a:spcPts val="0"/>
              </a:spcAft>
              <a:buClr>
                <a:srgbClr val="FDB718"/>
              </a:buClr>
              <a:buSzPts val="2000"/>
              <a:buFont typeface="Gill Sans"/>
              <a:buChar char="•"/>
              <a:defRPr sz="1500" i="0" u="none" strike="noStrike" cap="none">
                <a:solidFill>
                  <a:schemeClr val="lt1"/>
                </a:solidFill>
                <a:latin typeface="Gill Sans"/>
                <a:ea typeface="Gill Sans"/>
                <a:cs typeface="Gill Sans"/>
                <a:sym typeface="Gill Sans"/>
              </a:defRPr>
            </a:lvl3pPr>
            <a:lvl4pPr marL="1371600" marR="0" lvl="3" indent="-257175" algn="l" rtl="0">
              <a:lnSpc>
                <a:spcPct val="150000"/>
              </a:lnSpc>
              <a:spcBef>
                <a:spcPts val="375"/>
              </a:spcBef>
              <a:spcAft>
                <a:spcPts val="0"/>
              </a:spcAft>
              <a:buClr>
                <a:srgbClr val="FDB718"/>
              </a:buClr>
              <a:buSzPts val="1800"/>
              <a:buFont typeface="Gill Sans"/>
              <a:buChar char="•"/>
              <a:defRPr sz="1500" i="0" u="none" strike="noStrike" cap="none">
                <a:solidFill>
                  <a:schemeClr val="lt1"/>
                </a:solidFill>
                <a:latin typeface="Gill Sans"/>
                <a:ea typeface="Gill Sans"/>
                <a:cs typeface="Gill Sans"/>
                <a:sym typeface="Gill Sans"/>
              </a:defRPr>
            </a:lvl4pPr>
            <a:lvl5pPr marL="1714500" marR="0" lvl="4"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5pPr>
            <a:lvl6pPr marL="2057400" marR="0" lvl="5"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6pPr>
            <a:lvl7pPr marL="2400300" marR="0" lvl="6"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7pPr>
            <a:lvl8pPr marL="2743200" marR="0" lvl="7"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8pPr>
            <a:lvl9pPr marL="3086100" marR="0" lvl="8"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9pPr>
          </a:lstStyle>
          <a:p>
            <a:pPr lvl="0"/>
            <a:r>
              <a:rPr lang="en-US"/>
              <a:t>Click to edit Master text styles</a:t>
            </a:r>
          </a:p>
        </p:txBody>
      </p:sp>
    </p:spTree>
    <p:extLst>
      <p:ext uri="{BB962C8B-B14F-4D97-AF65-F5344CB8AC3E}">
        <p14:creationId xmlns:p14="http://schemas.microsoft.com/office/powerpoint/2010/main" val="730750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Slide - Option 2" preserve="1" userDrawn="1">
  <p:cSld name="1_Content Slide - Option 2">
    <p:bg>
      <p:bgPr>
        <a:blipFill dpi="0" rotWithShape="1">
          <a:blip r:embed="rId2">
            <a:lum/>
          </a:blip>
          <a:srcRect/>
          <a:stretch>
            <a:fillRect/>
          </a:stretch>
        </a:blipFill>
        <a:effectLst/>
      </p:bgPr>
    </p:bg>
    <p:spTree>
      <p:nvGrpSpPr>
        <p:cNvPr id="1" name="Shape 32"/>
        <p:cNvGrpSpPr/>
        <p:nvPr/>
      </p:nvGrpSpPr>
      <p:grpSpPr>
        <a:xfrm>
          <a:off x="0" y="0"/>
          <a:ext cx="0" cy="0"/>
          <a:chOff x="0" y="0"/>
          <a:chExt cx="0" cy="0"/>
        </a:xfrm>
      </p:grpSpPr>
      <p:sp>
        <p:nvSpPr>
          <p:cNvPr id="8" name="Google Shape;37;p11"/>
          <p:cNvSpPr txBox="1">
            <a:spLocks noGrp="1"/>
          </p:cNvSpPr>
          <p:nvPr>
            <p:ph type="sldNum" idx="12"/>
          </p:nvPr>
        </p:nvSpPr>
        <p:spPr>
          <a:xfrm>
            <a:off x="8301807" y="346349"/>
            <a:ext cx="548775" cy="39375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423500"/>
              </a:buClr>
              <a:buSzPts val="1800"/>
              <a:buFont typeface="Calibri"/>
              <a:buNone/>
              <a:defRPr sz="1350" b="0" i="0" u="none" strike="noStrike" cap="none">
                <a:solidFill>
                  <a:srgbClr val="FDB718"/>
                </a:solidFill>
                <a:latin typeface="Calibri"/>
                <a:ea typeface="Calibri"/>
                <a:cs typeface="Calibri"/>
                <a:sym typeface="Calibri"/>
              </a:defRPr>
            </a:lvl1pPr>
            <a:lvl2pPr marL="0" marR="0" lvl="1" indent="0" algn="r" rtl="0">
              <a:lnSpc>
                <a:spcPct val="100000"/>
              </a:lnSpc>
              <a:spcBef>
                <a:spcPts val="0"/>
              </a:spcBef>
              <a:spcAft>
                <a:spcPts val="0"/>
              </a:spcAft>
              <a:buClr>
                <a:srgbClr val="423500"/>
              </a:buClr>
              <a:buSzPts val="1800"/>
              <a:buFont typeface="Calibri"/>
              <a:buNone/>
              <a:defRPr sz="1350" b="0" i="0" u="none" strike="noStrike" cap="none">
                <a:solidFill>
                  <a:srgbClr val="FDB718"/>
                </a:solidFill>
                <a:latin typeface="Calibri"/>
                <a:ea typeface="Calibri"/>
                <a:cs typeface="Calibri"/>
                <a:sym typeface="Calibri"/>
              </a:defRPr>
            </a:lvl2pPr>
            <a:lvl3pPr marL="0" marR="0" lvl="2" indent="0" algn="r" rtl="0">
              <a:lnSpc>
                <a:spcPct val="100000"/>
              </a:lnSpc>
              <a:spcBef>
                <a:spcPts val="0"/>
              </a:spcBef>
              <a:spcAft>
                <a:spcPts val="0"/>
              </a:spcAft>
              <a:buClr>
                <a:srgbClr val="423500"/>
              </a:buClr>
              <a:buSzPts val="1800"/>
              <a:buFont typeface="Calibri"/>
              <a:buNone/>
              <a:defRPr sz="1350" b="0" i="0" u="none" strike="noStrike" cap="none">
                <a:solidFill>
                  <a:srgbClr val="FDB718"/>
                </a:solidFill>
                <a:latin typeface="Calibri"/>
                <a:ea typeface="Calibri"/>
                <a:cs typeface="Calibri"/>
                <a:sym typeface="Calibri"/>
              </a:defRPr>
            </a:lvl3pPr>
            <a:lvl4pPr marL="0" marR="0" lvl="3" indent="0" algn="r" rtl="0">
              <a:lnSpc>
                <a:spcPct val="100000"/>
              </a:lnSpc>
              <a:spcBef>
                <a:spcPts val="0"/>
              </a:spcBef>
              <a:spcAft>
                <a:spcPts val="0"/>
              </a:spcAft>
              <a:buClr>
                <a:srgbClr val="423500"/>
              </a:buClr>
              <a:buSzPts val="1800"/>
              <a:buFont typeface="Calibri"/>
              <a:buNone/>
              <a:defRPr sz="1350" b="0" i="0" u="none" strike="noStrike" cap="none">
                <a:solidFill>
                  <a:srgbClr val="FDB718"/>
                </a:solidFill>
                <a:latin typeface="Calibri"/>
                <a:ea typeface="Calibri"/>
                <a:cs typeface="Calibri"/>
                <a:sym typeface="Calibri"/>
              </a:defRPr>
            </a:lvl4pPr>
            <a:lvl5pPr marL="0" marR="0" lvl="4" indent="0" algn="r" rtl="0">
              <a:lnSpc>
                <a:spcPct val="100000"/>
              </a:lnSpc>
              <a:spcBef>
                <a:spcPts val="0"/>
              </a:spcBef>
              <a:spcAft>
                <a:spcPts val="0"/>
              </a:spcAft>
              <a:buClr>
                <a:srgbClr val="423500"/>
              </a:buClr>
              <a:buSzPts val="1800"/>
              <a:buFont typeface="Calibri"/>
              <a:buNone/>
              <a:defRPr sz="1350" b="0" i="0" u="none" strike="noStrike" cap="none">
                <a:solidFill>
                  <a:srgbClr val="FDB718"/>
                </a:solidFill>
                <a:latin typeface="Calibri"/>
                <a:ea typeface="Calibri"/>
                <a:cs typeface="Calibri"/>
                <a:sym typeface="Calibri"/>
              </a:defRPr>
            </a:lvl5pPr>
            <a:lvl6pPr marL="0" marR="0" lvl="5" indent="0" algn="r" rtl="0">
              <a:lnSpc>
                <a:spcPct val="100000"/>
              </a:lnSpc>
              <a:spcBef>
                <a:spcPts val="0"/>
              </a:spcBef>
              <a:spcAft>
                <a:spcPts val="0"/>
              </a:spcAft>
              <a:buClr>
                <a:srgbClr val="423500"/>
              </a:buClr>
              <a:buSzPts val="1800"/>
              <a:buFont typeface="Calibri"/>
              <a:buNone/>
              <a:defRPr sz="1350" b="0" i="0" u="none" strike="noStrike" cap="none">
                <a:solidFill>
                  <a:srgbClr val="FDB718"/>
                </a:solidFill>
                <a:latin typeface="Calibri"/>
                <a:ea typeface="Calibri"/>
                <a:cs typeface="Calibri"/>
                <a:sym typeface="Calibri"/>
              </a:defRPr>
            </a:lvl6pPr>
            <a:lvl7pPr marL="0" marR="0" lvl="6" indent="0" algn="r" rtl="0">
              <a:lnSpc>
                <a:spcPct val="100000"/>
              </a:lnSpc>
              <a:spcBef>
                <a:spcPts val="0"/>
              </a:spcBef>
              <a:spcAft>
                <a:spcPts val="0"/>
              </a:spcAft>
              <a:buClr>
                <a:srgbClr val="423500"/>
              </a:buClr>
              <a:buSzPts val="1800"/>
              <a:buFont typeface="Calibri"/>
              <a:buNone/>
              <a:defRPr sz="1350" b="0" i="0" u="none" strike="noStrike" cap="none">
                <a:solidFill>
                  <a:srgbClr val="FDB718"/>
                </a:solidFill>
                <a:latin typeface="Calibri"/>
                <a:ea typeface="Calibri"/>
                <a:cs typeface="Calibri"/>
                <a:sym typeface="Calibri"/>
              </a:defRPr>
            </a:lvl7pPr>
            <a:lvl8pPr marL="0" marR="0" lvl="7" indent="0" algn="r" rtl="0">
              <a:lnSpc>
                <a:spcPct val="100000"/>
              </a:lnSpc>
              <a:spcBef>
                <a:spcPts val="0"/>
              </a:spcBef>
              <a:spcAft>
                <a:spcPts val="0"/>
              </a:spcAft>
              <a:buClr>
                <a:srgbClr val="423500"/>
              </a:buClr>
              <a:buSzPts val="1800"/>
              <a:buFont typeface="Calibri"/>
              <a:buNone/>
              <a:defRPr sz="1350" b="0" i="0" u="none" strike="noStrike" cap="none">
                <a:solidFill>
                  <a:srgbClr val="FDB718"/>
                </a:solidFill>
                <a:latin typeface="Calibri"/>
                <a:ea typeface="Calibri"/>
                <a:cs typeface="Calibri"/>
                <a:sym typeface="Calibri"/>
              </a:defRPr>
            </a:lvl8pPr>
            <a:lvl9pPr marL="0" marR="0" lvl="8" indent="0" algn="r" rtl="0">
              <a:lnSpc>
                <a:spcPct val="100000"/>
              </a:lnSpc>
              <a:spcBef>
                <a:spcPts val="0"/>
              </a:spcBef>
              <a:spcAft>
                <a:spcPts val="0"/>
              </a:spcAft>
              <a:buClr>
                <a:srgbClr val="423500"/>
              </a:buClr>
              <a:buSzPts val="1800"/>
              <a:buFont typeface="Calibri"/>
              <a:buNone/>
              <a:defRPr sz="1350" b="0" i="0" u="none" strike="noStrike" cap="none">
                <a:solidFill>
                  <a:srgbClr val="FDB718"/>
                </a:solidFill>
                <a:latin typeface="Calibri"/>
                <a:ea typeface="Calibri"/>
                <a:cs typeface="Calibri"/>
                <a:sym typeface="Calibri"/>
              </a:defRPr>
            </a:lvl9pPr>
          </a:lstStyle>
          <a:p>
            <a:fld id="{00000000-1234-1234-1234-123412341234}" type="slidenum">
              <a:rPr lang="en-US"/>
              <a:pPr/>
              <a:t>‹#›</a:t>
            </a:fld>
            <a:endParaRPr/>
          </a:p>
        </p:txBody>
      </p:sp>
      <p:sp>
        <p:nvSpPr>
          <p:cNvPr id="9" name="Google Shape;38;p11"/>
          <p:cNvSpPr txBox="1">
            <a:spLocks noGrp="1"/>
          </p:cNvSpPr>
          <p:nvPr>
            <p:ph type="body" idx="1"/>
          </p:nvPr>
        </p:nvSpPr>
        <p:spPr>
          <a:xfrm>
            <a:off x="348342" y="1292469"/>
            <a:ext cx="8365352" cy="300697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50000"/>
              </a:lnSpc>
              <a:spcBef>
                <a:spcPts val="750"/>
              </a:spcBef>
              <a:spcAft>
                <a:spcPts val="0"/>
              </a:spcAft>
              <a:buClr>
                <a:srgbClr val="FDB718"/>
              </a:buClr>
              <a:buSzPts val="2000"/>
              <a:buFont typeface="Gill Sans"/>
              <a:buNone/>
              <a:defRPr sz="1500" i="0" u="none" strike="noStrike" cap="none">
                <a:solidFill>
                  <a:srgbClr val="003A4D"/>
                </a:solidFill>
                <a:latin typeface="Gill Sans"/>
                <a:ea typeface="Gill Sans"/>
                <a:cs typeface="Gill Sans"/>
                <a:sym typeface="Gill Sans"/>
              </a:defRPr>
            </a:lvl1pPr>
            <a:lvl2pPr marL="685800" marR="0" lvl="1" indent="-266700" algn="l" rtl="0">
              <a:lnSpc>
                <a:spcPct val="150000"/>
              </a:lnSpc>
              <a:spcBef>
                <a:spcPts val="375"/>
              </a:spcBef>
              <a:spcAft>
                <a:spcPts val="0"/>
              </a:spcAft>
              <a:buClr>
                <a:srgbClr val="FDB718"/>
              </a:buClr>
              <a:buSzPts val="2000"/>
              <a:buFont typeface="Gill Sans"/>
              <a:buChar char="•"/>
              <a:defRPr sz="1500" i="0" u="none" strike="noStrike" cap="none">
                <a:solidFill>
                  <a:srgbClr val="003A4D"/>
                </a:solidFill>
                <a:latin typeface="Gill Sans"/>
                <a:ea typeface="Gill Sans"/>
                <a:cs typeface="Gill Sans"/>
                <a:sym typeface="Gill Sans"/>
              </a:defRPr>
            </a:lvl2pPr>
            <a:lvl3pPr marL="1028700" marR="0" lvl="2" indent="-266700" algn="l" rtl="0">
              <a:lnSpc>
                <a:spcPct val="150000"/>
              </a:lnSpc>
              <a:spcBef>
                <a:spcPts val="375"/>
              </a:spcBef>
              <a:spcAft>
                <a:spcPts val="0"/>
              </a:spcAft>
              <a:buClr>
                <a:srgbClr val="FDB718"/>
              </a:buClr>
              <a:buSzPts val="2000"/>
              <a:buFont typeface="Gill Sans"/>
              <a:buChar char="•"/>
              <a:defRPr sz="1500" i="0" u="none" strike="noStrike" cap="none">
                <a:solidFill>
                  <a:srgbClr val="003A4D"/>
                </a:solidFill>
                <a:latin typeface="Gill Sans"/>
                <a:ea typeface="Gill Sans"/>
                <a:cs typeface="Gill Sans"/>
                <a:sym typeface="Gill Sans"/>
              </a:defRPr>
            </a:lvl3pPr>
            <a:lvl4pPr marL="1371600" marR="0" lvl="3" indent="-257175" algn="l" rtl="0">
              <a:lnSpc>
                <a:spcPct val="150000"/>
              </a:lnSpc>
              <a:spcBef>
                <a:spcPts val="375"/>
              </a:spcBef>
              <a:spcAft>
                <a:spcPts val="0"/>
              </a:spcAft>
              <a:buClr>
                <a:srgbClr val="FDB718"/>
              </a:buClr>
              <a:buSzPts val="1800"/>
              <a:buFont typeface="Gill Sans"/>
              <a:buChar char="•"/>
              <a:defRPr sz="1500" i="0" u="none" strike="noStrike" cap="none">
                <a:solidFill>
                  <a:srgbClr val="003A4D"/>
                </a:solidFill>
                <a:latin typeface="Gill Sans"/>
                <a:ea typeface="Gill Sans"/>
                <a:cs typeface="Gill Sans"/>
                <a:sym typeface="Gill Sans"/>
              </a:defRPr>
            </a:lvl4pPr>
            <a:lvl5pPr marL="1714500" marR="0" lvl="4"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5pPr>
            <a:lvl6pPr marL="2057400" marR="0" lvl="5"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6pPr>
            <a:lvl7pPr marL="2400300" marR="0" lvl="6"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7pPr>
            <a:lvl8pPr marL="2743200" marR="0" lvl="7"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8pPr>
            <a:lvl9pPr marL="3086100" marR="0" lvl="8"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9pPr>
          </a:lstStyle>
          <a:p>
            <a:pPr lvl="0"/>
            <a:r>
              <a:rPr lang="en-US"/>
              <a:t>Click to edit Master text styles</a:t>
            </a:r>
          </a:p>
        </p:txBody>
      </p:sp>
      <p:sp>
        <p:nvSpPr>
          <p:cNvPr id="10" name="Google Shape;39;p11"/>
          <p:cNvSpPr txBox="1">
            <a:spLocks noGrp="1"/>
          </p:cNvSpPr>
          <p:nvPr>
            <p:ph type="ctrTitle"/>
          </p:nvPr>
        </p:nvSpPr>
        <p:spPr>
          <a:xfrm>
            <a:off x="348343" y="323766"/>
            <a:ext cx="7529090" cy="431856"/>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423500"/>
              </a:buClr>
              <a:buSzPts val="3600"/>
              <a:buFont typeface="Gill Sans"/>
              <a:buNone/>
              <a:defRPr sz="225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Tree>
    <p:extLst>
      <p:ext uri="{BB962C8B-B14F-4D97-AF65-F5344CB8AC3E}">
        <p14:creationId xmlns:p14="http://schemas.microsoft.com/office/powerpoint/2010/main" val="3052470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 Option 1" preserve="1">
  <p:cSld name="1_Title Slide - Option 1">
    <p:bg>
      <p:bgPr>
        <a:blipFill dpi="0" rotWithShape="1">
          <a:blip r:embed="rId2">
            <a:lum/>
          </a:blip>
          <a:srcRect/>
          <a:stretch>
            <a:fillRect/>
          </a:stretch>
        </a:blip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title"/>
          </p:nvPr>
        </p:nvSpPr>
        <p:spPr>
          <a:xfrm>
            <a:off x="1245517" y="1184540"/>
            <a:ext cx="6652967" cy="1559901"/>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5400"/>
              <a:buFont typeface="Gill Sans"/>
              <a:buNone/>
              <a:defRPr sz="300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
        <p:nvSpPr>
          <p:cNvPr id="12" name="Google Shape;12;p2"/>
          <p:cNvSpPr txBox="1">
            <a:spLocks noGrp="1"/>
          </p:cNvSpPr>
          <p:nvPr>
            <p:ph type="subTitle" idx="1"/>
          </p:nvPr>
        </p:nvSpPr>
        <p:spPr>
          <a:xfrm>
            <a:off x="1245517" y="2812703"/>
            <a:ext cx="6652260" cy="425688"/>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lt1"/>
              </a:buClr>
              <a:buSzPts val="2400"/>
              <a:buFont typeface="Gill Sans"/>
              <a:buNone/>
              <a:defRPr sz="1800" b="0" i="0" u="none" strike="noStrike" cap="none">
                <a:solidFill>
                  <a:srgbClr val="FDB718"/>
                </a:solidFill>
                <a:latin typeface="Gill Sans"/>
                <a:ea typeface="Gill Sans"/>
                <a:cs typeface="Gill Sans"/>
                <a:sym typeface="Gill Sans"/>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9pPr>
          </a:lstStyle>
          <a:p>
            <a:r>
              <a:rPr lang="en-US"/>
              <a:t>Click to edit Master subtitle style</a:t>
            </a:r>
            <a:endParaRPr dirty="0"/>
          </a:p>
        </p:txBody>
      </p:sp>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4982767"/>
            <a:ext cx="9144000" cy="162257"/>
          </a:xfrm>
          <a:prstGeom prst="rect">
            <a:avLst/>
          </a:prstGeom>
        </p:spPr>
      </p:pic>
    </p:spTree>
    <p:extLst>
      <p:ext uri="{BB962C8B-B14F-4D97-AF65-F5344CB8AC3E}">
        <p14:creationId xmlns:p14="http://schemas.microsoft.com/office/powerpoint/2010/main" val="3801001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 Option 1" preserve="1">
  <p:cSld name="1_Title Slide - Option 1">
    <p:bg>
      <p:bgPr>
        <a:blipFill dpi="0" rotWithShape="1">
          <a:blip r:embed="rId2">
            <a:lum/>
          </a:blip>
          <a:srcRect/>
          <a:stretch>
            <a:fillRect/>
          </a:stretch>
        </a:blip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title"/>
          </p:nvPr>
        </p:nvSpPr>
        <p:spPr>
          <a:xfrm>
            <a:off x="1245517" y="1184540"/>
            <a:ext cx="6652967" cy="1559901"/>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5400"/>
              <a:buFont typeface="Gill Sans"/>
              <a:buNone/>
              <a:defRPr sz="300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
        <p:nvSpPr>
          <p:cNvPr id="12" name="Google Shape;12;p2"/>
          <p:cNvSpPr txBox="1">
            <a:spLocks noGrp="1"/>
          </p:cNvSpPr>
          <p:nvPr>
            <p:ph type="subTitle" idx="1"/>
          </p:nvPr>
        </p:nvSpPr>
        <p:spPr>
          <a:xfrm>
            <a:off x="1245517" y="2812703"/>
            <a:ext cx="6652260" cy="425688"/>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lt1"/>
              </a:buClr>
              <a:buSzPts val="2400"/>
              <a:buFont typeface="Gill Sans"/>
              <a:buNone/>
              <a:defRPr sz="1800" b="0" i="0" u="none" strike="noStrike" cap="none">
                <a:solidFill>
                  <a:srgbClr val="FDB718"/>
                </a:solidFill>
                <a:latin typeface="Gill Sans"/>
                <a:ea typeface="Gill Sans"/>
                <a:cs typeface="Gill Sans"/>
                <a:sym typeface="Gill Sans"/>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9pPr>
          </a:lstStyle>
          <a:p>
            <a:r>
              <a:rPr lang="en-US"/>
              <a:t>Click to edit Master subtitle style</a:t>
            </a:r>
            <a:endParaRPr dirty="0"/>
          </a:p>
        </p:txBody>
      </p:sp>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4982767"/>
            <a:ext cx="9144000" cy="162257"/>
          </a:xfrm>
          <a:prstGeom prst="rect">
            <a:avLst/>
          </a:prstGeom>
        </p:spPr>
      </p:pic>
    </p:spTree>
    <p:extLst>
      <p:ext uri="{BB962C8B-B14F-4D97-AF65-F5344CB8AC3E}">
        <p14:creationId xmlns:p14="http://schemas.microsoft.com/office/powerpoint/2010/main" val="869777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 Option 1" preserve="1">
  <p:cSld name="1_Section Header - Option 1">
    <p:bg>
      <p:bgPr>
        <a:blipFill dpi="0" rotWithShape="1">
          <a:blip r:embed="rId2">
            <a:lum/>
          </a:blip>
          <a:srcRect/>
          <a:stretch>
            <a:fillRect/>
          </a:stretch>
        </a:blipFill>
        <a:effectLst/>
      </p:bgPr>
    </p:bg>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298938" y="3819832"/>
            <a:ext cx="8572500" cy="904757"/>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5400"/>
              <a:buFont typeface="Gill Sans"/>
              <a:buNone/>
              <a:defRPr sz="3000" i="0" u="none" strike="noStrike" cap="none">
                <a:solidFill>
                  <a:schemeClr val="bg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Tree>
    <p:extLst>
      <p:ext uri="{BB962C8B-B14F-4D97-AF65-F5344CB8AC3E}">
        <p14:creationId xmlns:p14="http://schemas.microsoft.com/office/powerpoint/2010/main" val="326705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 Option 1" preserve="1" userDrawn="1">
  <p:cSld name="1_Section Header - Option 1">
    <p:bg>
      <p:bgPr>
        <a:blipFill dpi="0" rotWithShape="1">
          <a:blip r:embed="rId2">
            <a:lum/>
          </a:blip>
          <a:srcRect/>
          <a:stretch>
            <a:fillRect/>
          </a:stretch>
        </a:blipFill>
        <a:effectLst/>
      </p:bgPr>
    </p:bg>
    <p:spTree>
      <p:nvGrpSpPr>
        <p:cNvPr id="1" name="Shape 22"/>
        <p:cNvGrpSpPr/>
        <p:nvPr/>
      </p:nvGrpSpPr>
      <p:grpSpPr>
        <a:xfrm>
          <a:off x="0" y="0"/>
          <a:ext cx="0" cy="0"/>
          <a:chOff x="0" y="0"/>
          <a:chExt cx="0" cy="0"/>
        </a:xfrm>
      </p:grpSpPr>
      <p:sp>
        <p:nvSpPr>
          <p:cNvPr id="7" name="Google Shape;23;p6"/>
          <p:cNvSpPr txBox="1">
            <a:spLocks noGrp="1"/>
          </p:cNvSpPr>
          <p:nvPr>
            <p:ph type="title"/>
          </p:nvPr>
        </p:nvSpPr>
        <p:spPr>
          <a:xfrm>
            <a:off x="298938" y="3819832"/>
            <a:ext cx="8572500" cy="904757"/>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5400"/>
              <a:buFont typeface="Gill Sans"/>
              <a:buNone/>
              <a:defRPr sz="3000" i="0" u="none" strike="noStrike" cap="none">
                <a:solidFill>
                  <a:schemeClr val="bg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Tree>
    <p:extLst>
      <p:ext uri="{BB962C8B-B14F-4D97-AF65-F5344CB8AC3E}">
        <p14:creationId xmlns:p14="http://schemas.microsoft.com/office/powerpoint/2010/main" val="288900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 Option 1" preserve="1" userDrawn="1">
  <p:cSld name="1_Section Header - Option 1">
    <p:bg>
      <p:bgPr>
        <a:blipFill dpi="0" rotWithShape="1">
          <a:blip r:embed="rId2">
            <a:lum/>
          </a:blip>
          <a:srcRect/>
          <a:stretch>
            <a:fillRect/>
          </a:stretch>
        </a:blipFill>
        <a:effectLst/>
      </p:bgPr>
    </p:bg>
    <p:spTree>
      <p:nvGrpSpPr>
        <p:cNvPr id="1" name="Shape 22"/>
        <p:cNvGrpSpPr/>
        <p:nvPr/>
      </p:nvGrpSpPr>
      <p:grpSpPr>
        <a:xfrm>
          <a:off x="0" y="0"/>
          <a:ext cx="0" cy="0"/>
          <a:chOff x="0" y="0"/>
          <a:chExt cx="0" cy="0"/>
        </a:xfrm>
      </p:grpSpPr>
      <p:sp>
        <p:nvSpPr>
          <p:cNvPr id="7" name="Google Shape;23;p6"/>
          <p:cNvSpPr txBox="1">
            <a:spLocks noGrp="1"/>
          </p:cNvSpPr>
          <p:nvPr>
            <p:ph type="title"/>
          </p:nvPr>
        </p:nvSpPr>
        <p:spPr>
          <a:xfrm>
            <a:off x="298938" y="3819832"/>
            <a:ext cx="8572500" cy="904757"/>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5400"/>
              <a:buFont typeface="Gill Sans"/>
              <a:buNone/>
              <a:defRPr sz="3000" i="0" u="none" strike="noStrike" cap="none">
                <a:solidFill>
                  <a:schemeClr val="bg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Tree>
    <p:extLst>
      <p:ext uri="{BB962C8B-B14F-4D97-AF65-F5344CB8AC3E}">
        <p14:creationId xmlns:p14="http://schemas.microsoft.com/office/powerpoint/2010/main" val="3874040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 Option 2" preserve="1" userDrawn="1">
  <p:cSld name="1_Content Slide - Option 2">
    <p:bg>
      <p:bgPr>
        <a:blipFill dpi="0" rotWithShape="1">
          <a:blip r:embed="rId2">
            <a:lum/>
          </a:blip>
          <a:srcRect/>
          <a:stretch>
            <a:fillRect/>
          </a:stretch>
        </a:blipFill>
        <a:effectLst/>
      </p:bgPr>
    </p:bg>
    <p:spTree>
      <p:nvGrpSpPr>
        <p:cNvPr id="1" name="Shape 32"/>
        <p:cNvGrpSpPr/>
        <p:nvPr/>
      </p:nvGrpSpPr>
      <p:grpSpPr>
        <a:xfrm>
          <a:off x="0" y="0"/>
          <a:ext cx="0" cy="0"/>
          <a:chOff x="0" y="0"/>
          <a:chExt cx="0" cy="0"/>
        </a:xfrm>
      </p:grpSpPr>
      <p:sp>
        <p:nvSpPr>
          <p:cNvPr id="10" name="Google Shape;23;p6">
            <a:extLst>
              <a:ext uri="{FF2B5EF4-FFF2-40B4-BE49-F238E27FC236}">
                <a16:creationId xmlns:a16="http://schemas.microsoft.com/office/drawing/2014/main" id="{16EC104C-8CC4-42F6-A22E-E4E7702561B4}"/>
              </a:ext>
            </a:extLst>
          </p:cNvPr>
          <p:cNvSpPr txBox="1">
            <a:spLocks noGrp="1"/>
          </p:cNvSpPr>
          <p:nvPr>
            <p:ph type="title"/>
          </p:nvPr>
        </p:nvSpPr>
        <p:spPr>
          <a:xfrm>
            <a:off x="298938" y="2118272"/>
            <a:ext cx="8572500" cy="904757"/>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5400"/>
              <a:buFont typeface="Gill Sans"/>
              <a:buNone/>
              <a:defRPr sz="3000" i="0" u="none" strike="noStrike" cap="none">
                <a:solidFill>
                  <a:schemeClr val="bg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Tree>
    <p:extLst>
      <p:ext uri="{BB962C8B-B14F-4D97-AF65-F5344CB8AC3E}">
        <p14:creationId xmlns:p14="http://schemas.microsoft.com/office/powerpoint/2010/main" val="1907366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41;p12"/>
          <p:cNvSpPr txBox="1"/>
          <p:nvPr userDrawn="1"/>
        </p:nvSpPr>
        <p:spPr>
          <a:xfrm>
            <a:off x="2526632" y="1515979"/>
            <a:ext cx="0" cy="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6" name="Google Shape;42;p12"/>
          <p:cNvSpPr txBox="1">
            <a:spLocks noGrp="1"/>
          </p:cNvSpPr>
          <p:nvPr>
            <p:ph type="ctrTitle"/>
          </p:nvPr>
        </p:nvSpPr>
        <p:spPr>
          <a:xfrm>
            <a:off x="348343" y="323766"/>
            <a:ext cx="5146850" cy="431856"/>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423500"/>
              </a:buClr>
              <a:buSzPts val="3600"/>
              <a:buFont typeface="Gill Sans"/>
              <a:buNone/>
              <a:defRPr sz="2250" i="0" u="none" strike="noStrike" cap="none">
                <a:solidFill>
                  <a:srgbClr val="003B4D"/>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7" name="Google Shape;43;p12"/>
          <p:cNvSpPr txBox="1">
            <a:spLocks noGrp="1"/>
          </p:cNvSpPr>
          <p:nvPr>
            <p:ph type="body" idx="1"/>
          </p:nvPr>
        </p:nvSpPr>
        <p:spPr>
          <a:xfrm>
            <a:off x="348343" y="1132115"/>
            <a:ext cx="5146850" cy="3580562"/>
          </a:xfrm>
          <a:prstGeom prst="rect">
            <a:avLst/>
          </a:prstGeom>
          <a:noFill/>
          <a:ln>
            <a:noFill/>
          </a:ln>
        </p:spPr>
        <p:txBody>
          <a:bodyPr spcFirstLastPara="1" wrap="square" lIns="91425" tIns="45700" rIns="91425" bIns="45700" anchor="t" anchorCtr="0">
            <a:noAutofit/>
          </a:bodyPr>
          <a:lstStyle>
            <a:lvl1pPr marL="258366" marR="0" lvl="0" indent="-182166" algn="l" rtl="0">
              <a:lnSpc>
                <a:spcPct val="150000"/>
              </a:lnSpc>
              <a:spcBef>
                <a:spcPts val="750"/>
              </a:spcBef>
              <a:spcAft>
                <a:spcPts val="0"/>
              </a:spcAft>
              <a:buClr>
                <a:srgbClr val="FDB718"/>
              </a:buClr>
              <a:buSzPts val="2000"/>
              <a:buFont typeface="Wingdings" panose="05000000000000000000" pitchFamily="2" charset="2"/>
              <a:buChar char="§"/>
              <a:defRPr sz="1500" i="0" u="none" strike="noStrike" cap="none">
                <a:solidFill>
                  <a:schemeClr val="tx1"/>
                </a:solidFill>
                <a:latin typeface="Gill Sans"/>
                <a:ea typeface="Gill Sans"/>
                <a:cs typeface="Gill Sans"/>
                <a:sym typeface="Gill Sans"/>
              </a:defRPr>
            </a:lvl1pPr>
            <a:lvl2pPr marL="685800" marR="0" lvl="1" indent="-266700" algn="l" rtl="0">
              <a:lnSpc>
                <a:spcPct val="150000"/>
              </a:lnSpc>
              <a:spcBef>
                <a:spcPts val="375"/>
              </a:spcBef>
              <a:spcAft>
                <a:spcPts val="0"/>
              </a:spcAft>
              <a:buClr>
                <a:srgbClr val="FDB718"/>
              </a:buClr>
              <a:buSzPts val="2000"/>
              <a:buFont typeface="Gill Sans"/>
              <a:buChar char="•"/>
              <a:defRPr sz="1500" i="0" u="none" strike="noStrike" cap="none">
                <a:solidFill>
                  <a:srgbClr val="003A4D"/>
                </a:solidFill>
                <a:latin typeface="Gill Sans"/>
                <a:ea typeface="Gill Sans"/>
                <a:cs typeface="Gill Sans"/>
                <a:sym typeface="Gill Sans"/>
              </a:defRPr>
            </a:lvl2pPr>
            <a:lvl3pPr marL="1028700" marR="0" lvl="2" indent="-266700" algn="l" rtl="0">
              <a:lnSpc>
                <a:spcPct val="150000"/>
              </a:lnSpc>
              <a:spcBef>
                <a:spcPts val="375"/>
              </a:spcBef>
              <a:spcAft>
                <a:spcPts val="0"/>
              </a:spcAft>
              <a:buClr>
                <a:srgbClr val="FDB718"/>
              </a:buClr>
              <a:buSzPts val="2000"/>
              <a:buFont typeface="Gill Sans"/>
              <a:buChar char="•"/>
              <a:defRPr sz="1500" i="0" u="none" strike="noStrike" cap="none">
                <a:solidFill>
                  <a:srgbClr val="003A4D"/>
                </a:solidFill>
                <a:latin typeface="Gill Sans"/>
                <a:ea typeface="Gill Sans"/>
                <a:cs typeface="Gill Sans"/>
                <a:sym typeface="Gill Sans"/>
              </a:defRPr>
            </a:lvl3pPr>
            <a:lvl4pPr marL="1371600" marR="0" lvl="3" indent="-257175" algn="l" rtl="0">
              <a:lnSpc>
                <a:spcPct val="150000"/>
              </a:lnSpc>
              <a:spcBef>
                <a:spcPts val="375"/>
              </a:spcBef>
              <a:spcAft>
                <a:spcPts val="0"/>
              </a:spcAft>
              <a:buClr>
                <a:srgbClr val="FDB718"/>
              </a:buClr>
              <a:buSzPts val="1800"/>
              <a:buFont typeface="Gill Sans"/>
              <a:buChar char="•"/>
              <a:defRPr sz="1500" i="0" u="none" strike="noStrike" cap="none">
                <a:solidFill>
                  <a:srgbClr val="003A4D"/>
                </a:solidFill>
                <a:latin typeface="Gill Sans"/>
                <a:ea typeface="Gill Sans"/>
                <a:cs typeface="Gill Sans"/>
                <a:sym typeface="Gill Sans"/>
              </a:defRPr>
            </a:lvl4pPr>
            <a:lvl5pPr marL="1714500" marR="0" lvl="4"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5pPr>
            <a:lvl6pPr marL="2057400" marR="0" lvl="5"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6pPr>
            <a:lvl7pPr marL="2400300" marR="0" lvl="6"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7pPr>
            <a:lvl8pPr marL="2743200" marR="0" lvl="7"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8pPr>
            <a:lvl9pPr marL="3086100" marR="0" lvl="8"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9pPr>
          </a:lstStyle>
          <a:p>
            <a:pPr lvl="0"/>
            <a:r>
              <a:rPr lang="en-US"/>
              <a:t>Click to edit Master text styles</a:t>
            </a:r>
          </a:p>
        </p:txBody>
      </p:sp>
    </p:spTree>
    <p:extLst>
      <p:ext uri="{BB962C8B-B14F-4D97-AF65-F5344CB8AC3E}">
        <p14:creationId xmlns:p14="http://schemas.microsoft.com/office/powerpoint/2010/main" val="117158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41;p12"/>
          <p:cNvSpPr txBox="1"/>
          <p:nvPr userDrawn="1"/>
        </p:nvSpPr>
        <p:spPr>
          <a:xfrm>
            <a:off x="2526632" y="1515979"/>
            <a:ext cx="0" cy="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6" name="Google Shape;42;p12"/>
          <p:cNvSpPr txBox="1">
            <a:spLocks noGrp="1"/>
          </p:cNvSpPr>
          <p:nvPr>
            <p:ph type="ctrTitle"/>
          </p:nvPr>
        </p:nvSpPr>
        <p:spPr>
          <a:xfrm>
            <a:off x="348343" y="323766"/>
            <a:ext cx="5146850" cy="431856"/>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423500"/>
              </a:buClr>
              <a:buSzPts val="3600"/>
              <a:buFont typeface="Gill Sans"/>
              <a:buNone/>
              <a:defRPr sz="2250" i="0" u="none" strike="noStrike" cap="none">
                <a:solidFill>
                  <a:srgbClr val="003B4D"/>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7" name="Google Shape;43;p12"/>
          <p:cNvSpPr txBox="1">
            <a:spLocks noGrp="1"/>
          </p:cNvSpPr>
          <p:nvPr>
            <p:ph type="body" idx="1"/>
          </p:nvPr>
        </p:nvSpPr>
        <p:spPr>
          <a:xfrm>
            <a:off x="348343" y="1132115"/>
            <a:ext cx="5146850" cy="3580562"/>
          </a:xfrm>
          <a:prstGeom prst="rect">
            <a:avLst/>
          </a:prstGeom>
          <a:noFill/>
          <a:ln>
            <a:noFill/>
          </a:ln>
        </p:spPr>
        <p:txBody>
          <a:bodyPr spcFirstLastPara="1" wrap="square" lIns="91425" tIns="45700" rIns="91425" bIns="45700" anchor="t" anchorCtr="0">
            <a:noAutofit/>
          </a:bodyPr>
          <a:lstStyle>
            <a:lvl1pPr marL="258366" marR="0" lvl="0" indent="-182166" algn="l" rtl="0">
              <a:lnSpc>
                <a:spcPct val="150000"/>
              </a:lnSpc>
              <a:spcBef>
                <a:spcPts val="750"/>
              </a:spcBef>
              <a:spcAft>
                <a:spcPts val="0"/>
              </a:spcAft>
              <a:buClr>
                <a:srgbClr val="FDB718"/>
              </a:buClr>
              <a:buSzPts val="2000"/>
              <a:buFont typeface="Wingdings" panose="05000000000000000000" pitchFamily="2" charset="2"/>
              <a:buChar char="§"/>
              <a:defRPr sz="1500" i="0" u="none" strike="noStrike" cap="none">
                <a:solidFill>
                  <a:schemeClr val="tx1"/>
                </a:solidFill>
                <a:latin typeface="Gill Sans"/>
                <a:ea typeface="Gill Sans"/>
                <a:cs typeface="Gill Sans"/>
                <a:sym typeface="Gill Sans"/>
              </a:defRPr>
            </a:lvl1pPr>
            <a:lvl2pPr marL="685800" marR="0" lvl="1" indent="-266700" algn="l" rtl="0">
              <a:lnSpc>
                <a:spcPct val="150000"/>
              </a:lnSpc>
              <a:spcBef>
                <a:spcPts val="375"/>
              </a:spcBef>
              <a:spcAft>
                <a:spcPts val="0"/>
              </a:spcAft>
              <a:buClr>
                <a:srgbClr val="FDB718"/>
              </a:buClr>
              <a:buSzPts val="2000"/>
              <a:buFont typeface="Gill Sans"/>
              <a:buChar char="•"/>
              <a:defRPr sz="1500" i="0" u="none" strike="noStrike" cap="none">
                <a:solidFill>
                  <a:srgbClr val="003A4D"/>
                </a:solidFill>
                <a:latin typeface="Gill Sans"/>
                <a:ea typeface="Gill Sans"/>
                <a:cs typeface="Gill Sans"/>
                <a:sym typeface="Gill Sans"/>
              </a:defRPr>
            </a:lvl2pPr>
            <a:lvl3pPr marL="1028700" marR="0" lvl="2" indent="-266700" algn="l" rtl="0">
              <a:lnSpc>
                <a:spcPct val="150000"/>
              </a:lnSpc>
              <a:spcBef>
                <a:spcPts val="375"/>
              </a:spcBef>
              <a:spcAft>
                <a:spcPts val="0"/>
              </a:spcAft>
              <a:buClr>
                <a:srgbClr val="FDB718"/>
              </a:buClr>
              <a:buSzPts val="2000"/>
              <a:buFont typeface="Gill Sans"/>
              <a:buChar char="•"/>
              <a:defRPr sz="1500" i="0" u="none" strike="noStrike" cap="none">
                <a:solidFill>
                  <a:srgbClr val="003A4D"/>
                </a:solidFill>
                <a:latin typeface="Gill Sans"/>
                <a:ea typeface="Gill Sans"/>
                <a:cs typeface="Gill Sans"/>
                <a:sym typeface="Gill Sans"/>
              </a:defRPr>
            </a:lvl3pPr>
            <a:lvl4pPr marL="1371600" marR="0" lvl="3" indent="-257175" algn="l" rtl="0">
              <a:lnSpc>
                <a:spcPct val="150000"/>
              </a:lnSpc>
              <a:spcBef>
                <a:spcPts val="375"/>
              </a:spcBef>
              <a:spcAft>
                <a:spcPts val="0"/>
              </a:spcAft>
              <a:buClr>
                <a:srgbClr val="FDB718"/>
              </a:buClr>
              <a:buSzPts val="1800"/>
              <a:buFont typeface="Gill Sans"/>
              <a:buChar char="•"/>
              <a:defRPr sz="1500" i="0" u="none" strike="noStrike" cap="none">
                <a:solidFill>
                  <a:srgbClr val="003A4D"/>
                </a:solidFill>
                <a:latin typeface="Gill Sans"/>
                <a:ea typeface="Gill Sans"/>
                <a:cs typeface="Gill Sans"/>
                <a:sym typeface="Gill Sans"/>
              </a:defRPr>
            </a:lvl4pPr>
            <a:lvl5pPr marL="1714500" marR="0" lvl="4"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5pPr>
            <a:lvl6pPr marL="2057400" marR="0" lvl="5"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6pPr>
            <a:lvl7pPr marL="2400300" marR="0" lvl="6"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7pPr>
            <a:lvl8pPr marL="2743200" marR="0" lvl="7"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8pPr>
            <a:lvl9pPr marL="3086100" marR="0" lvl="8" indent="-257175" algn="l" rtl="0">
              <a:lnSpc>
                <a:spcPct val="90000"/>
              </a:lnSpc>
              <a:spcBef>
                <a:spcPts val="375"/>
              </a:spcBef>
              <a:spcAft>
                <a:spcPts val="0"/>
              </a:spcAft>
              <a:buClr>
                <a:schemeClr val="dk1"/>
              </a:buClr>
              <a:buSzPts val="1800"/>
              <a:buFont typeface="Gill Sans"/>
              <a:buChar char="•"/>
              <a:defRPr sz="1350" i="0" u="none" strike="noStrike" cap="none">
                <a:solidFill>
                  <a:schemeClr val="dk1"/>
                </a:solidFill>
                <a:latin typeface="Gill Sans"/>
                <a:ea typeface="Gill Sans"/>
                <a:cs typeface="Gill Sans"/>
                <a:sym typeface="Gill Sans"/>
              </a:defRPr>
            </a:lvl9pPr>
          </a:lstStyle>
          <a:p>
            <a:pPr lvl="0"/>
            <a:r>
              <a:rPr lang="en-US"/>
              <a:t>Click to edit Master text styles</a:t>
            </a:r>
          </a:p>
        </p:txBody>
      </p:sp>
    </p:spTree>
    <p:extLst>
      <p:ext uri="{BB962C8B-B14F-4D97-AF65-F5344CB8AC3E}">
        <p14:creationId xmlns:p14="http://schemas.microsoft.com/office/powerpoint/2010/main" val="1157852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6" r:id="rId1"/>
    <p:sldLayoutId id="2147483707" r:id="rId2"/>
    <p:sldLayoutId id="2147483706" r:id="rId3"/>
    <p:sldLayoutId id="2147483690" r:id="rId4"/>
    <p:sldLayoutId id="2147483668" r:id="rId5"/>
    <p:sldLayoutId id="2147483692" r:id="rId6"/>
    <p:sldLayoutId id="2147483708" r:id="rId7"/>
    <p:sldLayoutId id="2147483700" r:id="rId8"/>
    <p:sldLayoutId id="2147483697" r:id="rId9"/>
    <p:sldLayoutId id="2147483696" r:id="rId10"/>
    <p:sldLayoutId id="2147483704" r:id="rId11"/>
    <p:sldLayoutId id="2147483705" r:id="rId1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0FEF30-EE3D-B17A-A339-D25D017ECACD}"/>
              </a:ext>
            </a:extLst>
          </p:cNvPr>
          <p:cNvSpPr>
            <a:spLocks noGrp="1"/>
          </p:cNvSpPr>
          <p:nvPr>
            <p:ph type="ctrTitle"/>
          </p:nvPr>
        </p:nvSpPr>
        <p:spPr/>
        <p:txBody>
          <a:bodyPr/>
          <a:lstStyle/>
          <a:p>
            <a:r>
              <a:rPr lang="en-US" dirty="0"/>
              <a:t>Proposal Defense</a:t>
            </a:r>
          </a:p>
        </p:txBody>
      </p:sp>
      <p:pic>
        <p:nvPicPr>
          <p:cNvPr id="2050" name="Picture 2" descr="Our History - Winslow Indian Health Care Center">
            <a:extLst>
              <a:ext uri="{FF2B5EF4-FFF2-40B4-BE49-F238E27FC236}">
                <a16:creationId xmlns:a16="http://schemas.microsoft.com/office/drawing/2014/main" id="{CA030FDC-AF6E-398B-FBEF-ADD608946E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4325" y="3027863"/>
            <a:ext cx="3875349" cy="19376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EC118EF-E55A-936E-5544-14F24252B928}"/>
              </a:ext>
            </a:extLst>
          </p:cNvPr>
          <p:cNvSpPr txBox="1"/>
          <p:nvPr/>
        </p:nvSpPr>
        <p:spPr>
          <a:xfrm>
            <a:off x="348343" y="1453917"/>
            <a:ext cx="7927556" cy="1323439"/>
          </a:xfrm>
          <a:prstGeom prst="rect">
            <a:avLst/>
          </a:prstGeom>
          <a:noFill/>
        </p:spPr>
        <p:txBody>
          <a:bodyPr wrap="square">
            <a:spAutoFit/>
          </a:bodyPr>
          <a:lstStyle/>
          <a:p>
            <a:pPr algn="ctr"/>
            <a:r>
              <a:rPr lang="en-US" sz="2000" dirty="0"/>
              <a:t>Current Breastfeeding Knowledge Score Amongst Southwestern Navajo Women</a:t>
            </a:r>
            <a:br>
              <a:rPr lang="en-US" sz="2000" dirty="0">
                <a:effectLst/>
                <a:latin typeface="Times New Roman" panose="02020603050405020304" pitchFamily="18" charset="0"/>
                <a:ea typeface="Times New Roman" panose="02020603050405020304" pitchFamily="18" charset="0"/>
              </a:rPr>
            </a:br>
            <a:br>
              <a:rPr lang="en-US" sz="2000" dirty="0">
                <a:effectLst/>
                <a:latin typeface="Times New Roman" panose="02020603050405020304" pitchFamily="18" charset="0"/>
                <a:ea typeface="Times New Roman" panose="02020603050405020304" pitchFamily="18" charset="0"/>
              </a:rPr>
            </a:br>
            <a:r>
              <a:rPr lang="en-US" sz="2000" dirty="0">
                <a:effectLst/>
                <a:latin typeface="Times New Roman" panose="02020603050405020304" pitchFamily="18" charset="0"/>
                <a:ea typeface="Times New Roman" panose="02020603050405020304" pitchFamily="18" charset="0"/>
              </a:rPr>
              <a:t>By: Natalie Reed</a:t>
            </a:r>
            <a:endParaRPr lang="en-US" sz="2000" dirty="0"/>
          </a:p>
        </p:txBody>
      </p:sp>
    </p:spTree>
    <p:extLst>
      <p:ext uri="{BB962C8B-B14F-4D97-AF65-F5344CB8AC3E}">
        <p14:creationId xmlns:p14="http://schemas.microsoft.com/office/powerpoint/2010/main" val="255740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C56FE-C176-8A29-F1D5-E84AEAF9B56D}"/>
              </a:ext>
            </a:extLst>
          </p:cNvPr>
          <p:cNvSpPr>
            <a:spLocks noGrp="1"/>
          </p:cNvSpPr>
          <p:nvPr>
            <p:ph type="title"/>
          </p:nvPr>
        </p:nvSpPr>
        <p:spPr>
          <a:xfrm>
            <a:off x="285750" y="-621348"/>
            <a:ext cx="8572500" cy="4091940"/>
          </a:xfrm>
        </p:spPr>
        <p:txBody>
          <a:bodyPr/>
          <a:lstStyle/>
          <a:p>
            <a:pPr algn="l"/>
            <a:br>
              <a:rPr lang="en-US" sz="1600" dirty="0">
                <a:latin typeface="Gill Sans Nova" panose="020B0602020104020203" pitchFamily="34" charset="0"/>
              </a:rPr>
            </a:br>
            <a:br>
              <a:rPr lang="en-US" sz="1600" dirty="0">
                <a:latin typeface="Gill Sans Nova" panose="020B0602020104020203" pitchFamily="34" charset="0"/>
              </a:rPr>
            </a:br>
            <a:r>
              <a:rPr lang="en-US" sz="1600" dirty="0">
                <a:latin typeface="Gill Sans Nova" panose="020B0602020104020203" pitchFamily="34" charset="0"/>
              </a:rPr>
              <a:t>- Dependent Variables: </a:t>
            </a:r>
            <a:r>
              <a:rPr lang="en-US" sz="1600" dirty="0">
                <a:latin typeface="Gill Sans Nova" panose="020B0602020104020203" pitchFamily="34" charset="0"/>
                <a:ea typeface="Times New Roman" panose="02020603050405020304" pitchFamily="18" charset="0"/>
              </a:rPr>
              <a:t>education, employment status and religion</a:t>
            </a:r>
            <a:br>
              <a:rPr lang="en-US" sz="1600" dirty="0">
                <a:effectLst/>
                <a:latin typeface="Gill Sans Nova" panose="020B0602020104020203" pitchFamily="34" charset="0"/>
              </a:rPr>
            </a:br>
            <a:br>
              <a:rPr lang="en-US" sz="1600" dirty="0">
                <a:effectLst/>
                <a:latin typeface="Gill Sans Nova" panose="020B0602020104020203" pitchFamily="34" charset="0"/>
              </a:rPr>
            </a:br>
            <a:r>
              <a:rPr lang="en-US" sz="1600" dirty="0">
                <a:effectLst/>
                <a:latin typeface="Gill Sans Nova" panose="020B0602020104020203" pitchFamily="34" charset="0"/>
              </a:rPr>
              <a:t>-Independent Variables: </a:t>
            </a:r>
            <a:r>
              <a:rPr lang="en-US" sz="1600" dirty="0">
                <a:latin typeface="Gill Sans Nova" panose="020B0602020104020203" pitchFamily="34" charset="0"/>
              </a:rPr>
              <a:t>Breastfeeding Knowledge Questionnaire Score</a:t>
            </a:r>
            <a:br>
              <a:rPr lang="en-US" sz="1600" dirty="0">
                <a:effectLst/>
                <a:latin typeface="Gill Sans Nova" panose="020B0602020104020203" pitchFamily="34" charset="0"/>
                <a:ea typeface="Times New Roman" panose="02020603050405020304" pitchFamily="18" charset="0"/>
              </a:rPr>
            </a:br>
            <a:br>
              <a:rPr lang="en-US" sz="1600" dirty="0">
                <a:effectLst/>
                <a:latin typeface="Gill Sans Nova" panose="020B0602020104020203" pitchFamily="34" charset="0"/>
                <a:ea typeface="Times New Roman" panose="02020603050405020304" pitchFamily="18" charset="0"/>
              </a:rPr>
            </a:br>
            <a:r>
              <a:rPr lang="en-US" sz="1600" dirty="0">
                <a:effectLst/>
                <a:latin typeface="Gill Sans Nova" panose="020B0602020104020203" pitchFamily="34" charset="0"/>
                <a:ea typeface="Times New Roman" panose="02020603050405020304" pitchFamily="18" charset="0"/>
              </a:rPr>
              <a:t>- </a:t>
            </a:r>
            <a:r>
              <a:rPr lang="en-US" sz="1600" dirty="0">
                <a:latin typeface="Gill Sans Nova" panose="020B0602020104020203" pitchFamily="34" charset="0"/>
              </a:rPr>
              <a:t>A G* Power Analysis was used to determine sample size</a:t>
            </a:r>
            <a:br>
              <a:rPr lang="en-US" sz="1600" dirty="0">
                <a:latin typeface="Gill Sans Nova" panose="020B0602020104020203" pitchFamily="34" charset="0"/>
              </a:rPr>
            </a:br>
            <a:br>
              <a:rPr lang="en-US" sz="1600" dirty="0">
                <a:latin typeface="Gill Sans Nova" panose="020B0602020104020203" pitchFamily="34" charset="0"/>
              </a:rPr>
            </a:br>
            <a:r>
              <a:rPr lang="en-US" sz="1600" dirty="0">
                <a:latin typeface="Gill Sans Nova" panose="020B0602020104020203" pitchFamily="34" charset="0"/>
              </a:rPr>
              <a:t>- Goal sample size is 181</a:t>
            </a:r>
            <a:r>
              <a:rPr lang="en-US" sz="1600" dirty="0">
                <a:effectLst/>
                <a:latin typeface="Gill Sans Nova" panose="020B0602020104020203" pitchFamily="34" charset="0"/>
              </a:rPr>
              <a:t> </a:t>
            </a:r>
            <a:endParaRPr lang="en-US" sz="1600" dirty="0">
              <a:latin typeface="Gill Sans Nova" panose="020B0602020104020203" pitchFamily="34" charset="0"/>
            </a:endParaRPr>
          </a:p>
        </p:txBody>
      </p:sp>
      <p:pic>
        <p:nvPicPr>
          <p:cNvPr id="3" name="Picture 2" descr="A diagram of a function&#10;&#10;Description automatically generated">
            <a:extLst>
              <a:ext uri="{FF2B5EF4-FFF2-40B4-BE49-F238E27FC236}">
                <a16:creationId xmlns:a16="http://schemas.microsoft.com/office/drawing/2014/main" id="{0033125C-FA33-EA00-7476-7B56B92EDE4F}"/>
              </a:ext>
            </a:extLst>
          </p:cNvPr>
          <p:cNvPicPr>
            <a:picLocks noChangeAspect="1"/>
          </p:cNvPicPr>
          <p:nvPr/>
        </p:nvPicPr>
        <p:blipFill>
          <a:blip r:embed="rId3"/>
          <a:stretch>
            <a:fillRect/>
          </a:stretch>
        </p:blipFill>
        <p:spPr>
          <a:xfrm>
            <a:off x="2994660" y="2366010"/>
            <a:ext cx="5486400" cy="1866265"/>
          </a:xfrm>
          <a:prstGeom prst="rect">
            <a:avLst/>
          </a:prstGeom>
        </p:spPr>
      </p:pic>
    </p:spTree>
    <p:extLst>
      <p:ext uri="{BB962C8B-B14F-4D97-AF65-F5344CB8AC3E}">
        <p14:creationId xmlns:p14="http://schemas.microsoft.com/office/powerpoint/2010/main" val="213651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9EFAE-E800-0D6C-5CC2-24892B305369}"/>
              </a:ext>
            </a:extLst>
          </p:cNvPr>
          <p:cNvSpPr>
            <a:spLocks noGrp="1"/>
          </p:cNvSpPr>
          <p:nvPr>
            <p:ph type="title"/>
          </p:nvPr>
        </p:nvSpPr>
        <p:spPr>
          <a:xfrm>
            <a:off x="285750" y="2119371"/>
            <a:ext cx="8572500" cy="904757"/>
          </a:xfrm>
        </p:spPr>
        <p:txBody>
          <a:bodyPr/>
          <a:lstStyle/>
          <a:p>
            <a:pPr algn="l"/>
            <a:r>
              <a:rPr lang="en-US" sz="2000" dirty="0">
                <a:latin typeface="Gill Sans Nova" panose="020B0602020104020203" pitchFamily="34" charset="0"/>
              </a:rPr>
              <a:t>-SPSS Software (Version 28) will be used to analyze the data </a:t>
            </a:r>
            <a:br>
              <a:rPr lang="en-US" sz="2000" dirty="0">
                <a:latin typeface="Gill Sans Nova" panose="020B0602020104020203" pitchFamily="34" charset="0"/>
              </a:rPr>
            </a:br>
            <a:br>
              <a:rPr lang="en-US" sz="2000" dirty="0">
                <a:latin typeface="Gill Sans Nova" panose="020B0602020104020203" pitchFamily="34" charset="0"/>
              </a:rPr>
            </a:br>
            <a:r>
              <a:rPr lang="en-US" sz="2000" dirty="0">
                <a:latin typeface="Gill Sans Nova" panose="020B0602020104020203" pitchFamily="34" charset="0"/>
              </a:rPr>
              <a:t>- The data will be coded into SPSS</a:t>
            </a:r>
            <a:br>
              <a:rPr lang="en-US" sz="2000" dirty="0">
                <a:latin typeface="Gill Sans Nova" panose="020B0602020104020203" pitchFamily="34" charset="0"/>
              </a:rPr>
            </a:br>
            <a:br>
              <a:rPr lang="en-US" sz="2000" dirty="0">
                <a:latin typeface="Gill Sans Nova" panose="020B0602020104020203" pitchFamily="34" charset="0"/>
              </a:rPr>
            </a:br>
            <a:r>
              <a:rPr lang="en-US" sz="2000" dirty="0">
                <a:latin typeface="Gill Sans Nova" panose="020B0602020104020203" pitchFamily="34" charset="0"/>
              </a:rPr>
              <a:t>-Descriptive statistic frequencies of the socio-demographic data will be rendered</a:t>
            </a:r>
            <a:br>
              <a:rPr lang="en-US" sz="2000" dirty="0">
                <a:latin typeface="Gill Sans Nova" panose="020B0602020104020203" pitchFamily="34" charset="0"/>
              </a:rPr>
            </a:br>
            <a:br>
              <a:rPr lang="en-US" sz="2000" dirty="0">
                <a:latin typeface="Gill Sans Nova" panose="020B0602020104020203" pitchFamily="34" charset="0"/>
              </a:rPr>
            </a:br>
            <a:r>
              <a:rPr lang="en-US" sz="2000" dirty="0">
                <a:latin typeface="Gill Sans Nova" panose="020B0602020104020203" pitchFamily="34" charset="0"/>
              </a:rPr>
              <a:t>-A t-test will be used to analyze the dichotomous, continuous variables</a:t>
            </a:r>
            <a:br>
              <a:rPr lang="en-US" sz="2000" dirty="0">
                <a:latin typeface="Gill Sans Nova" panose="020B0602020104020203" pitchFamily="34" charset="0"/>
              </a:rPr>
            </a:br>
            <a:br>
              <a:rPr lang="en-US" sz="2000" dirty="0">
                <a:latin typeface="Gill Sans Nova" panose="020B0602020104020203" pitchFamily="34" charset="0"/>
              </a:rPr>
            </a:br>
            <a:r>
              <a:rPr lang="en-US" sz="2000" dirty="0">
                <a:latin typeface="Gill Sans Nova" panose="020B0602020104020203" pitchFamily="34" charset="0"/>
              </a:rPr>
              <a:t>- </a:t>
            </a:r>
            <a:r>
              <a:rPr lang="en-US" sz="2000" dirty="0">
                <a:effectLst/>
                <a:latin typeface="Gill Sans Nova" panose="020B0602020104020203" pitchFamily="34" charset="0"/>
                <a:ea typeface="Times New Roman" panose="02020603050405020304" pitchFamily="18" charset="0"/>
              </a:rPr>
              <a:t>Multiple logistic regression will analyze the association between the dependent and independent variables identified in the research questions. </a:t>
            </a:r>
            <a:br>
              <a:rPr lang="en-US" dirty="0"/>
            </a:br>
            <a:endParaRPr lang="en-US" dirty="0"/>
          </a:p>
        </p:txBody>
      </p:sp>
    </p:spTree>
    <p:extLst>
      <p:ext uri="{BB962C8B-B14F-4D97-AF65-F5344CB8AC3E}">
        <p14:creationId xmlns:p14="http://schemas.microsoft.com/office/powerpoint/2010/main" val="685340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D6955-3B96-17B0-8469-BF1367CB2AE8}"/>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1597407F-6567-2A63-D7D6-1D833DB1C614}"/>
              </a:ext>
            </a:extLst>
          </p:cNvPr>
          <p:cNvSpPr txBox="1"/>
          <p:nvPr/>
        </p:nvSpPr>
        <p:spPr>
          <a:xfrm>
            <a:off x="2286000" y="2448409"/>
            <a:ext cx="4572000" cy="253916"/>
          </a:xfrm>
          <a:prstGeom prst="rect">
            <a:avLst/>
          </a:prstGeom>
          <a:noFill/>
        </p:spPr>
        <p:txBody>
          <a:bodyPr wrap="square">
            <a:spAutoFit/>
          </a:bodyPr>
          <a:lstStyle/>
          <a:p>
            <a:pPr>
              <a:buNone/>
            </a:pPr>
            <a:r>
              <a:rPr lang="en-US" b="1" dirty="0">
                <a:solidFill>
                  <a:srgbClr val="000000"/>
                </a:solidFill>
                <a:effectLst/>
                <a:latin typeface="Times New Roman" panose="02020603050405020304" pitchFamily="18" charset="0"/>
              </a:rPr>
              <a:t> </a:t>
            </a:r>
            <a:endParaRPr lang="en-US" dirty="0">
              <a:solidFill>
                <a:srgbClr val="000000"/>
              </a:solidFill>
              <a:effectLst/>
              <a:latin typeface="Times New Roman" panose="02020603050405020304" pitchFamily="18" charset="0"/>
            </a:endParaRPr>
          </a:p>
        </p:txBody>
      </p:sp>
      <p:pic>
        <p:nvPicPr>
          <p:cNvPr id="5" name="Picture 4">
            <a:extLst>
              <a:ext uri="{FF2B5EF4-FFF2-40B4-BE49-F238E27FC236}">
                <a16:creationId xmlns:a16="http://schemas.microsoft.com/office/drawing/2014/main" id="{52EEA93C-B623-7660-0567-F7275BE27EBD}"/>
              </a:ext>
            </a:extLst>
          </p:cNvPr>
          <p:cNvPicPr>
            <a:picLocks noChangeAspect="1"/>
          </p:cNvPicPr>
          <p:nvPr/>
        </p:nvPicPr>
        <p:blipFill>
          <a:blip r:embed="rId3"/>
          <a:stretch>
            <a:fillRect/>
          </a:stretch>
        </p:blipFill>
        <p:spPr>
          <a:xfrm>
            <a:off x="0" y="243081"/>
            <a:ext cx="3036727" cy="3945285"/>
          </a:xfrm>
          <a:prstGeom prst="rect">
            <a:avLst/>
          </a:prstGeom>
        </p:spPr>
      </p:pic>
      <p:pic>
        <p:nvPicPr>
          <p:cNvPr id="6" name="Picture 5" descr="A paper with text on it&#10;&#10;Description automatically generated">
            <a:extLst>
              <a:ext uri="{FF2B5EF4-FFF2-40B4-BE49-F238E27FC236}">
                <a16:creationId xmlns:a16="http://schemas.microsoft.com/office/drawing/2014/main" id="{0452D903-F24D-B50B-F04A-395E1B655BE5}"/>
              </a:ext>
            </a:extLst>
          </p:cNvPr>
          <p:cNvPicPr>
            <a:picLocks noChangeAspect="1"/>
          </p:cNvPicPr>
          <p:nvPr/>
        </p:nvPicPr>
        <p:blipFill>
          <a:blip r:embed="rId4"/>
          <a:stretch>
            <a:fillRect/>
          </a:stretch>
        </p:blipFill>
        <p:spPr>
          <a:xfrm>
            <a:off x="3031738" y="243081"/>
            <a:ext cx="3056131" cy="3945285"/>
          </a:xfrm>
          <a:prstGeom prst="rect">
            <a:avLst/>
          </a:prstGeom>
        </p:spPr>
      </p:pic>
      <p:pic>
        <p:nvPicPr>
          <p:cNvPr id="7" name="Picture 6" descr="A paper with text on it&#10;&#10;Description automatically generated">
            <a:extLst>
              <a:ext uri="{FF2B5EF4-FFF2-40B4-BE49-F238E27FC236}">
                <a16:creationId xmlns:a16="http://schemas.microsoft.com/office/drawing/2014/main" id="{134A2D0E-1481-810D-0632-7CDAA1090A5B}"/>
              </a:ext>
            </a:extLst>
          </p:cNvPr>
          <p:cNvPicPr>
            <a:picLocks noChangeAspect="1"/>
          </p:cNvPicPr>
          <p:nvPr/>
        </p:nvPicPr>
        <p:blipFill>
          <a:blip r:embed="rId5"/>
          <a:stretch>
            <a:fillRect/>
          </a:stretch>
        </p:blipFill>
        <p:spPr>
          <a:xfrm>
            <a:off x="6087869" y="243081"/>
            <a:ext cx="3082507" cy="3945285"/>
          </a:xfrm>
          <a:prstGeom prst="rect">
            <a:avLst/>
          </a:prstGeom>
        </p:spPr>
      </p:pic>
    </p:spTree>
    <p:extLst>
      <p:ext uri="{BB962C8B-B14F-4D97-AF65-F5344CB8AC3E}">
        <p14:creationId xmlns:p14="http://schemas.microsoft.com/office/powerpoint/2010/main" val="2454239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ocument with text and words&#10;&#10;AI-generated content may be incorrect.">
            <a:extLst>
              <a:ext uri="{FF2B5EF4-FFF2-40B4-BE49-F238E27FC236}">
                <a16:creationId xmlns:a16="http://schemas.microsoft.com/office/drawing/2014/main" id="{E20E639A-4775-6606-585C-67C1BF26C278}"/>
              </a:ext>
            </a:extLst>
          </p:cNvPr>
          <p:cNvPicPr>
            <a:picLocks noChangeAspect="1"/>
          </p:cNvPicPr>
          <p:nvPr/>
        </p:nvPicPr>
        <p:blipFill>
          <a:blip r:embed="rId2"/>
          <a:stretch>
            <a:fillRect/>
          </a:stretch>
        </p:blipFill>
        <p:spPr>
          <a:xfrm>
            <a:off x="1226962" y="272031"/>
            <a:ext cx="3009418" cy="3895740"/>
          </a:xfrm>
          <a:prstGeom prst="rect">
            <a:avLst/>
          </a:prstGeom>
        </p:spPr>
      </p:pic>
      <p:pic>
        <p:nvPicPr>
          <p:cNvPr id="6" name="Picture 5" descr="A letter of a doctor&#10;&#10;AI-generated content may be incorrect.">
            <a:extLst>
              <a:ext uri="{FF2B5EF4-FFF2-40B4-BE49-F238E27FC236}">
                <a16:creationId xmlns:a16="http://schemas.microsoft.com/office/drawing/2014/main" id="{C5C38AE8-FFA5-0DC7-5AF7-3E29B546EA38}"/>
              </a:ext>
            </a:extLst>
          </p:cNvPr>
          <p:cNvPicPr>
            <a:picLocks noChangeAspect="1"/>
          </p:cNvPicPr>
          <p:nvPr/>
        </p:nvPicPr>
        <p:blipFill>
          <a:blip r:embed="rId3"/>
          <a:stretch>
            <a:fillRect/>
          </a:stretch>
        </p:blipFill>
        <p:spPr>
          <a:xfrm>
            <a:off x="4699276" y="281275"/>
            <a:ext cx="3507172" cy="3886496"/>
          </a:xfrm>
          <a:prstGeom prst="rect">
            <a:avLst/>
          </a:prstGeom>
        </p:spPr>
      </p:pic>
    </p:spTree>
    <p:extLst>
      <p:ext uri="{BB962C8B-B14F-4D97-AF65-F5344CB8AC3E}">
        <p14:creationId xmlns:p14="http://schemas.microsoft.com/office/powerpoint/2010/main" val="4237017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C86C19-6B59-C77C-9584-4A5361E33A2E}"/>
              </a:ext>
            </a:extLst>
          </p:cNvPr>
          <p:cNvSpPr>
            <a:spLocks noGrp="1"/>
          </p:cNvSpPr>
          <p:nvPr>
            <p:ph type="body" idx="1"/>
          </p:nvPr>
        </p:nvSpPr>
        <p:spPr/>
        <p:txBody>
          <a:bodyPr/>
          <a:lstStyle/>
          <a:p>
            <a:pPr marL="457200" indent="-285750">
              <a:buFont typeface="Arial" panose="020B0604020202020204" pitchFamily="34" charset="0"/>
              <a:buChar char="•"/>
            </a:pPr>
            <a:r>
              <a:rPr lang="en-US" sz="1400" dirty="0">
                <a:effectLst/>
                <a:latin typeface="Gill Sans Nova" panose="020B0602020104020203" pitchFamily="34" charset="0"/>
                <a:ea typeface="Times New Roman" panose="02020603050405020304" pitchFamily="18" charset="0"/>
              </a:rPr>
              <a:t>Breastmilk holds strong properties important for building the infant’s immune system, strengthening the gastrointestinal system, decreasing allergens, and preventing chronic diseases later in life (</a:t>
            </a:r>
            <a:r>
              <a:rPr lang="en-US" sz="1400" dirty="0" err="1">
                <a:effectLst/>
                <a:latin typeface="Gill Sans Nova" panose="020B0602020104020203" pitchFamily="34" charset="0"/>
                <a:ea typeface="Times New Roman" panose="02020603050405020304" pitchFamily="18" charset="0"/>
              </a:rPr>
              <a:t>Colonetti</a:t>
            </a:r>
            <a:r>
              <a:rPr lang="en-US" sz="1400" dirty="0">
                <a:effectLst/>
                <a:latin typeface="Gill Sans Nova" panose="020B0602020104020203" pitchFamily="34" charset="0"/>
                <a:ea typeface="Times New Roman" panose="02020603050405020304" pitchFamily="18" charset="0"/>
              </a:rPr>
              <a:t> et al., 2022)</a:t>
            </a:r>
            <a:r>
              <a:rPr lang="en-US" sz="1400" dirty="0">
                <a:effectLst/>
                <a:latin typeface="Gill Sans Nova" panose="020B0602020104020203" pitchFamily="34" charset="0"/>
              </a:rPr>
              <a:t> </a:t>
            </a:r>
            <a:endParaRPr lang="en-US" sz="1400" dirty="0">
              <a:latin typeface="Gill Sans Nova" panose="020B0602020104020203" pitchFamily="34" charset="0"/>
              <a:cs typeface="Arial" panose="020B0604020202020204" pitchFamily="34" charset="0"/>
            </a:endParaRPr>
          </a:p>
          <a:p>
            <a:pPr marL="457200" indent="-285750">
              <a:buFont typeface="Arial" panose="020B0604020202020204" pitchFamily="34" charset="0"/>
              <a:buChar char="•"/>
            </a:pPr>
            <a:r>
              <a:rPr lang="en-US" sz="1400" dirty="0">
                <a:effectLst/>
                <a:latin typeface="Gill Sans Nova" panose="020B0602020104020203" pitchFamily="34" charset="0"/>
                <a:ea typeface="Times New Roman" panose="02020603050405020304" pitchFamily="18" charset="0"/>
              </a:rPr>
              <a:t>Increasing EBF rates empowers </a:t>
            </a:r>
            <a:r>
              <a:rPr lang="en-US" sz="1400" dirty="0">
                <a:solidFill>
                  <a:srgbClr val="000000"/>
                </a:solidFill>
                <a:effectLst/>
                <a:latin typeface="Gill Sans Nova" panose="020B0602020104020203" pitchFamily="34" charset="0"/>
                <a:ea typeface="Times New Roman" panose="02020603050405020304" pitchFamily="18" charset="0"/>
              </a:rPr>
              <a:t>Diné</a:t>
            </a:r>
            <a:r>
              <a:rPr lang="en-US" sz="1400" dirty="0">
                <a:effectLst/>
                <a:latin typeface="Gill Sans Nova" panose="020B0602020104020203" pitchFamily="34" charset="0"/>
                <a:ea typeface="Times New Roman" panose="02020603050405020304" pitchFamily="18" charset="0"/>
              </a:rPr>
              <a:t> women to strengthen the health of women and children</a:t>
            </a:r>
          </a:p>
          <a:p>
            <a:pPr marL="457200" indent="-285750">
              <a:buFont typeface="Arial" panose="020B0604020202020204" pitchFamily="34" charset="0"/>
              <a:buChar char="•"/>
            </a:pPr>
            <a:r>
              <a:rPr lang="en-US" sz="1400" dirty="0">
                <a:effectLst/>
                <a:latin typeface="Gill Sans Nova" panose="020B0602020104020203" pitchFamily="34" charset="0"/>
                <a:ea typeface="Times New Roman" panose="02020603050405020304" pitchFamily="18" charset="0"/>
              </a:rPr>
              <a:t>Understanding social and economic variants that affect EBF choices allows researchers to improve community health programs, enacting social change</a:t>
            </a:r>
            <a:r>
              <a:rPr lang="en-US" sz="1400" dirty="0">
                <a:effectLst/>
                <a:latin typeface="Gill Sans Nova" panose="020B0602020104020203" pitchFamily="34" charset="0"/>
              </a:rPr>
              <a:t> </a:t>
            </a:r>
            <a:r>
              <a:rPr lang="en-US" sz="1400" dirty="0">
                <a:effectLst/>
                <a:latin typeface="Gill Sans Nova" panose="020B0602020104020203" pitchFamily="34" charset="0"/>
                <a:ea typeface="Times New Roman" panose="02020603050405020304" pitchFamily="18" charset="0"/>
              </a:rPr>
              <a:t>. </a:t>
            </a:r>
            <a:endParaRPr lang="en-US" sz="1400" dirty="0">
              <a:latin typeface="Gill Sans Nova" panose="020B0602020104020203" pitchFamily="34" charset="0"/>
            </a:endParaRPr>
          </a:p>
        </p:txBody>
      </p:sp>
      <p:sp>
        <p:nvSpPr>
          <p:cNvPr id="3" name="Title 2">
            <a:extLst>
              <a:ext uri="{FF2B5EF4-FFF2-40B4-BE49-F238E27FC236}">
                <a16:creationId xmlns:a16="http://schemas.microsoft.com/office/drawing/2014/main" id="{5A3593BC-01C1-65E5-7039-4B756F729F66}"/>
              </a:ext>
            </a:extLst>
          </p:cNvPr>
          <p:cNvSpPr>
            <a:spLocks noGrp="1"/>
          </p:cNvSpPr>
          <p:nvPr>
            <p:ph type="ctrTitle"/>
          </p:nvPr>
        </p:nvSpPr>
        <p:spPr/>
        <p:txBody>
          <a:bodyPr/>
          <a:lstStyle/>
          <a:p>
            <a:r>
              <a:rPr lang="en-US" dirty="0"/>
              <a:t>Positive Social Change</a:t>
            </a:r>
          </a:p>
        </p:txBody>
      </p:sp>
    </p:spTree>
    <p:extLst>
      <p:ext uri="{BB962C8B-B14F-4D97-AF65-F5344CB8AC3E}">
        <p14:creationId xmlns:p14="http://schemas.microsoft.com/office/powerpoint/2010/main" val="1690106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5F7B94-D291-ACB1-CAF5-02980C6E4C46}"/>
              </a:ext>
            </a:extLst>
          </p:cNvPr>
          <p:cNvSpPr>
            <a:spLocks noGrp="1"/>
          </p:cNvSpPr>
          <p:nvPr>
            <p:ph type="body" idx="1"/>
          </p:nvPr>
        </p:nvSpPr>
        <p:spPr>
          <a:xfrm>
            <a:off x="221020" y="987241"/>
            <a:ext cx="8365352" cy="3006971"/>
          </a:xfrm>
        </p:spPr>
        <p:txBody>
          <a:bodyPr/>
          <a:lstStyle/>
          <a:p>
            <a:pPr marL="457200" indent="-285750">
              <a:buFont typeface="Arial" panose="020B0604020202020204" pitchFamily="34" charset="0"/>
              <a:buChar char="•"/>
            </a:pPr>
            <a:r>
              <a:rPr lang="en-US" sz="1400" dirty="0">
                <a:latin typeface="Gill Sans Nova" panose="020B0602020104020203" pitchFamily="34" charset="0"/>
              </a:rPr>
              <a:t>The proposal requests to collect current Breastfeeding Knowledge Scores amongst Southwestern Navajo women</a:t>
            </a:r>
          </a:p>
          <a:p>
            <a:pPr marL="457200" indent="-285750">
              <a:buFont typeface="Arial" panose="020B0604020202020204" pitchFamily="34" charset="0"/>
              <a:buChar char="•"/>
            </a:pPr>
            <a:r>
              <a:rPr lang="en-US" sz="1400" dirty="0">
                <a:latin typeface="Gill Sans Nova" panose="020B0602020104020203" pitchFamily="34" charset="0"/>
              </a:rPr>
              <a:t>Relevant breastfeeding data for the Southwestern region of the Navajo reservation will help improve understanding of breastfeeding, which may help strengthen future breastfeeding education programs</a:t>
            </a:r>
          </a:p>
          <a:p>
            <a:pPr marL="457200" indent="-285750">
              <a:buFont typeface="Arial" panose="020B0604020202020204" pitchFamily="34" charset="0"/>
              <a:buChar char="•"/>
            </a:pPr>
            <a:r>
              <a:rPr lang="en-US" sz="1400" dirty="0">
                <a:effectLst/>
                <a:latin typeface="Gill Sans Nova" panose="020B0602020104020203" pitchFamily="34" charset="0"/>
                <a:ea typeface="Times New Roman" panose="02020603050405020304" pitchFamily="18" charset="0"/>
              </a:rPr>
              <a:t>An increased understanding of cultural lactation beliefs and practices will aid educators in understanding how to provide optimal lactation support services to the </a:t>
            </a:r>
            <a:r>
              <a:rPr lang="en-US" sz="1400" dirty="0">
                <a:solidFill>
                  <a:srgbClr val="000000"/>
                </a:solidFill>
                <a:effectLst/>
                <a:latin typeface="Gill Sans Nova" panose="020B0602020104020203" pitchFamily="34" charset="0"/>
                <a:ea typeface="Times New Roman" panose="02020603050405020304" pitchFamily="18" charset="0"/>
              </a:rPr>
              <a:t>Diné</a:t>
            </a:r>
            <a:r>
              <a:rPr lang="en-US" sz="1400" dirty="0">
                <a:effectLst/>
                <a:latin typeface="Gill Sans Nova" panose="020B0602020104020203" pitchFamily="34" charset="0"/>
                <a:ea typeface="Times New Roman" panose="02020603050405020304" pitchFamily="18" charset="0"/>
              </a:rPr>
              <a:t> community.</a:t>
            </a:r>
            <a:r>
              <a:rPr lang="en-US" sz="1400" dirty="0">
                <a:effectLst/>
                <a:latin typeface="Gill Sans Nova" panose="020B0602020104020203" pitchFamily="34" charset="0"/>
                <a:ea typeface="Times New Roman" panose="02020603050405020304" pitchFamily="18" charset="0"/>
                <a:cs typeface="Arial" panose="020B0604020202020204" pitchFamily="34" charset="0"/>
              </a:rPr>
              <a:t> </a:t>
            </a:r>
          </a:p>
          <a:p>
            <a:pPr marL="457200" indent="-285750">
              <a:buFont typeface="Arial" panose="020B0604020202020204" pitchFamily="34" charset="0"/>
              <a:buChar char="•"/>
            </a:pPr>
            <a:r>
              <a:rPr lang="en-US" sz="1400" dirty="0">
                <a:latin typeface="Gill Sans Nova" panose="020B0602020104020203" pitchFamily="34" charset="0"/>
                <a:ea typeface="Times New Roman" panose="02020603050405020304" pitchFamily="18" charset="0"/>
                <a:cs typeface="Arial" panose="020B0604020202020204" pitchFamily="34" charset="0"/>
              </a:rPr>
              <a:t>I am requesting approval for the dissertation study, </a:t>
            </a:r>
            <a:endParaRPr lang="en-US" sz="1400" dirty="0">
              <a:effectLst/>
              <a:latin typeface="Gill Sans Nova" panose="020B0602020104020203" pitchFamily="34" charset="0"/>
              <a:ea typeface="Times New Roman" panose="02020603050405020304" pitchFamily="18" charset="0"/>
              <a:cs typeface="Arial" panose="020B0604020202020204" pitchFamily="34" charset="0"/>
            </a:endParaRPr>
          </a:p>
          <a:p>
            <a:endParaRPr lang="en-US" dirty="0"/>
          </a:p>
        </p:txBody>
      </p:sp>
      <p:sp>
        <p:nvSpPr>
          <p:cNvPr id="3" name="Title 2">
            <a:extLst>
              <a:ext uri="{FF2B5EF4-FFF2-40B4-BE49-F238E27FC236}">
                <a16:creationId xmlns:a16="http://schemas.microsoft.com/office/drawing/2014/main" id="{53D0DFF5-42D3-A6DA-DB86-B05AFC2F343E}"/>
              </a:ext>
            </a:extLst>
          </p:cNvPr>
          <p:cNvSpPr>
            <a:spLocks noGrp="1"/>
          </p:cNvSpPr>
          <p:nvPr>
            <p:ph type="ctrTitle"/>
          </p:nvPr>
        </p:nvSpPr>
        <p:spPr/>
        <p:txBody>
          <a:bodyPr/>
          <a:lstStyle/>
          <a:p>
            <a:r>
              <a:rPr lang="en-US" dirty="0"/>
              <a:t>Concluding Thoughts</a:t>
            </a:r>
          </a:p>
        </p:txBody>
      </p:sp>
    </p:spTree>
    <p:extLst>
      <p:ext uri="{BB962C8B-B14F-4D97-AF65-F5344CB8AC3E}">
        <p14:creationId xmlns:p14="http://schemas.microsoft.com/office/powerpoint/2010/main" val="3491152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CD3955-772E-ED14-D592-5BBD26D697DC}"/>
              </a:ext>
            </a:extLst>
          </p:cNvPr>
          <p:cNvSpPr>
            <a:spLocks noGrp="1"/>
          </p:cNvSpPr>
          <p:nvPr>
            <p:ph type="ctrTitle"/>
          </p:nvPr>
        </p:nvSpPr>
        <p:spPr/>
        <p:txBody>
          <a:bodyPr/>
          <a:lstStyle/>
          <a:p>
            <a:r>
              <a:rPr lang="en-US" dirty="0"/>
              <a:t>Question &amp; Answer</a:t>
            </a:r>
          </a:p>
        </p:txBody>
      </p:sp>
      <p:pic>
        <p:nvPicPr>
          <p:cNvPr id="1028" name="Picture 4" descr="Ahehee Means Thank You in Navajo Language - Etsy">
            <a:extLst>
              <a:ext uri="{FF2B5EF4-FFF2-40B4-BE49-F238E27FC236}">
                <a16:creationId xmlns:a16="http://schemas.microsoft.com/office/drawing/2014/main" id="{A034BD1B-F0E8-0F4F-2D3A-C153C9D0D7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087" y="1411873"/>
            <a:ext cx="4787557" cy="2858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560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aper with text on it&#10;&#10;AI-generated content may be incorrect.">
            <a:extLst>
              <a:ext uri="{FF2B5EF4-FFF2-40B4-BE49-F238E27FC236}">
                <a16:creationId xmlns:a16="http://schemas.microsoft.com/office/drawing/2014/main" id="{BAFACC55-4E67-3DAD-E71E-664EABA1C431}"/>
              </a:ext>
            </a:extLst>
          </p:cNvPr>
          <p:cNvPicPr>
            <a:picLocks noChangeAspect="1"/>
          </p:cNvPicPr>
          <p:nvPr/>
        </p:nvPicPr>
        <p:blipFill>
          <a:blip r:embed="rId2"/>
          <a:stretch>
            <a:fillRect/>
          </a:stretch>
        </p:blipFill>
        <p:spPr>
          <a:xfrm>
            <a:off x="602780" y="1111169"/>
            <a:ext cx="2846476" cy="3788891"/>
          </a:xfrm>
          <a:prstGeom prst="rect">
            <a:avLst/>
          </a:prstGeom>
        </p:spPr>
      </p:pic>
      <p:pic>
        <p:nvPicPr>
          <p:cNvPr id="7" name="Picture 6" descr="A paper with text on it&#10;&#10;AI-generated content may be incorrect.">
            <a:extLst>
              <a:ext uri="{FF2B5EF4-FFF2-40B4-BE49-F238E27FC236}">
                <a16:creationId xmlns:a16="http://schemas.microsoft.com/office/drawing/2014/main" id="{F38CF382-29C4-925A-A070-38B90AF6E5EB}"/>
              </a:ext>
            </a:extLst>
          </p:cNvPr>
          <p:cNvPicPr>
            <a:picLocks noChangeAspect="1"/>
          </p:cNvPicPr>
          <p:nvPr/>
        </p:nvPicPr>
        <p:blipFill>
          <a:blip r:embed="rId3"/>
          <a:stretch>
            <a:fillRect/>
          </a:stretch>
        </p:blipFill>
        <p:spPr>
          <a:xfrm>
            <a:off x="3449256" y="1055280"/>
            <a:ext cx="2909409" cy="3900668"/>
          </a:xfrm>
          <a:prstGeom prst="rect">
            <a:avLst/>
          </a:prstGeom>
        </p:spPr>
      </p:pic>
      <p:pic>
        <p:nvPicPr>
          <p:cNvPr id="9" name="Picture 8" descr="A close-up of a paper&#10;&#10;AI-generated content may be incorrect.">
            <a:extLst>
              <a:ext uri="{FF2B5EF4-FFF2-40B4-BE49-F238E27FC236}">
                <a16:creationId xmlns:a16="http://schemas.microsoft.com/office/drawing/2014/main" id="{A41BEA70-567A-04E0-03F6-ECC63245B2DE}"/>
              </a:ext>
            </a:extLst>
          </p:cNvPr>
          <p:cNvPicPr>
            <a:picLocks noChangeAspect="1"/>
          </p:cNvPicPr>
          <p:nvPr/>
        </p:nvPicPr>
        <p:blipFill>
          <a:blip r:embed="rId4"/>
          <a:stretch>
            <a:fillRect/>
          </a:stretch>
        </p:blipFill>
        <p:spPr>
          <a:xfrm>
            <a:off x="6358665" y="1055280"/>
            <a:ext cx="2644296" cy="2103417"/>
          </a:xfrm>
          <a:prstGeom prst="rect">
            <a:avLst/>
          </a:prstGeom>
        </p:spPr>
      </p:pic>
      <p:sp>
        <p:nvSpPr>
          <p:cNvPr id="10" name="TextBox 9">
            <a:extLst>
              <a:ext uri="{FF2B5EF4-FFF2-40B4-BE49-F238E27FC236}">
                <a16:creationId xmlns:a16="http://schemas.microsoft.com/office/drawing/2014/main" id="{19965A69-5735-F3C7-58F9-42089535BE24}"/>
              </a:ext>
            </a:extLst>
          </p:cNvPr>
          <p:cNvSpPr txBox="1"/>
          <p:nvPr/>
        </p:nvSpPr>
        <p:spPr>
          <a:xfrm>
            <a:off x="185195" y="243440"/>
            <a:ext cx="4074289" cy="523220"/>
          </a:xfrm>
          <a:prstGeom prst="rect">
            <a:avLst/>
          </a:prstGeom>
          <a:noFill/>
        </p:spPr>
        <p:txBody>
          <a:bodyPr wrap="square" rtlCol="0">
            <a:spAutoFit/>
          </a:bodyPr>
          <a:lstStyle/>
          <a:p>
            <a:r>
              <a:rPr lang="en-US" sz="2800" dirty="0">
                <a:solidFill>
                  <a:schemeClr val="bg1"/>
                </a:solidFill>
              </a:rPr>
              <a:t>Supporting Documents</a:t>
            </a:r>
          </a:p>
        </p:txBody>
      </p:sp>
    </p:spTree>
    <p:extLst>
      <p:ext uri="{BB962C8B-B14F-4D97-AF65-F5344CB8AC3E}">
        <p14:creationId xmlns:p14="http://schemas.microsoft.com/office/powerpoint/2010/main" val="1902342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etter of research paper&#10;&#10;AI-generated content may be incorrect.">
            <a:extLst>
              <a:ext uri="{FF2B5EF4-FFF2-40B4-BE49-F238E27FC236}">
                <a16:creationId xmlns:a16="http://schemas.microsoft.com/office/drawing/2014/main" id="{63F67C19-391D-D192-9B5C-D3E177D1F5F3}"/>
              </a:ext>
            </a:extLst>
          </p:cNvPr>
          <p:cNvPicPr>
            <a:picLocks noChangeAspect="1"/>
          </p:cNvPicPr>
          <p:nvPr/>
        </p:nvPicPr>
        <p:blipFill>
          <a:blip r:embed="rId2"/>
          <a:stretch>
            <a:fillRect/>
          </a:stretch>
        </p:blipFill>
        <p:spPr>
          <a:xfrm>
            <a:off x="2877461" y="1088020"/>
            <a:ext cx="3389077" cy="3967372"/>
          </a:xfrm>
          <a:prstGeom prst="rect">
            <a:avLst/>
          </a:prstGeom>
        </p:spPr>
      </p:pic>
      <p:sp>
        <p:nvSpPr>
          <p:cNvPr id="6" name="TextBox 5">
            <a:extLst>
              <a:ext uri="{FF2B5EF4-FFF2-40B4-BE49-F238E27FC236}">
                <a16:creationId xmlns:a16="http://schemas.microsoft.com/office/drawing/2014/main" id="{AEB7F997-F34B-CF5C-489E-CD7B05E86ADC}"/>
              </a:ext>
            </a:extLst>
          </p:cNvPr>
          <p:cNvSpPr txBox="1"/>
          <p:nvPr/>
        </p:nvSpPr>
        <p:spPr>
          <a:xfrm>
            <a:off x="185195" y="243440"/>
            <a:ext cx="4074289" cy="523220"/>
          </a:xfrm>
          <a:prstGeom prst="rect">
            <a:avLst/>
          </a:prstGeom>
          <a:noFill/>
        </p:spPr>
        <p:txBody>
          <a:bodyPr wrap="square" rtlCol="0">
            <a:spAutoFit/>
          </a:bodyPr>
          <a:lstStyle/>
          <a:p>
            <a:r>
              <a:rPr lang="en-US" sz="2800" dirty="0">
                <a:solidFill>
                  <a:schemeClr val="bg1"/>
                </a:solidFill>
              </a:rPr>
              <a:t>Supporting Documents</a:t>
            </a:r>
          </a:p>
        </p:txBody>
      </p:sp>
    </p:spTree>
    <p:extLst>
      <p:ext uri="{BB962C8B-B14F-4D97-AF65-F5344CB8AC3E}">
        <p14:creationId xmlns:p14="http://schemas.microsoft.com/office/powerpoint/2010/main" val="3265419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CCE873-0255-1B8C-E5B8-7F8B873540E5}"/>
              </a:ext>
            </a:extLst>
          </p:cNvPr>
          <p:cNvSpPr>
            <a:spLocks noGrp="1"/>
          </p:cNvSpPr>
          <p:nvPr>
            <p:ph type="body" idx="1"/>
          </p:nvPr>
        </p:nvSpPr>
        <p:spPr/>
        <p:txBody>
          <a:bodyPr/>
          <a:lstStyle/>
          <a:p>
            <a:pPr marL="457200" indent="-285750">
              <a:buFontTx/>
              <a:buChar char="-"/>
            </a:pPr>
            <a:r>
              <a:rPr lang="en-US" sz="1600" dirty="0">
                <a:latin typeface="Gill Sans Nova Light" panose="020B0602020104020203" pitchFamily="34" charset="0"/>
              </a:rPr>
              <a:t>Minority women, primarily American Indian/Alaskan Native (AI/AN) women, experience a disproportionally high amount of health disparities, directly affecting breastfeeding initiation rates (</a:t>
            </a:r>
            <a:r>
              <a:rPr lang="en-US" sz="1600" dirty="0" err="1">
                <a:latin typeface="Gill Sans Nova Light" panose="020B0602020104020203" pitchFamily="34" charset="0"/>
              </a:rPr>
              <a:t>Quentero</a:t>
            </a:r>
            <a:r>
              <a:rPr lang="en-US" sz="1600" dirty="0">
                <a:latin typeface="Gill Sans Nova Light" panose="020B0602020104020203" pitchFamily="34" charset="0"/>
              </a:rPr>
              <a:t> et al., 2023)</a:t>
            </a:r>
          </a:p>
          <a:p>
            <a:pPr marL="457200" indent="-285750">
              <a:buFontTx/>
              <a:buChar char="-"/>
            </a:pPr>
            <a:r>
              <a:rPr lang="en-US" sz="1600" dirty="0">
                <a:latin typeface="Gill Sans Nova Light" panose="020B0602020104020203" pitchFamily="34" charset="0"/>
              </a:rPr>
              <a:t>Breastfeeding rates directly impact the infant’s risk for malnutrition and other chronic diseases such as obesity and Diabetes Mellitus (Zamora-Kapoor &amp; </a:t>
            </a:r>
            <a:r>
              <a:rPr lang="en-US" sz="1600" dirty="0" err="1">
                <a:latin typeface="Gill Sans Nova Light" panose="020B0602020104020203" pitchFamily="34" charset="0"/>
              </a:rPr>
              <a:t>Ka’imi</a:t>
            </a:r>
            <a:r>
              <a:rPr lang="en-US" sz="1600" dirty="0">
                <a:latin typeface="Gill Sans Nova Light" panose="020B0602020104020203" pitchFamily="34" charset="0"/>
              </a:rPr>
              <a:t>, 2016)</a:t>
            </a:r>
          </a:p>
          <a:p>
            <a:pPr marL="457200" indent="-285750">
              <a:buFontTx/>
              <a:buChar char="-"/>
            </a:pPr>
            <a:r>
              <a:rPr lang="en-US" sz="1600" dirty="0">
                <a:latin typeface="Gill Sans Nova Light" panose="020B0602020104020203" pitchFamily="34" charset="0"/>
              </a:rPr>
              <a:t>Exclusive breastfeeding is the provision of only breastmilk for the first six months of age, </a:t>
            </a:r>
            <a:r>
              <a:rPr lang="en-US" sz="1600" dirty="0">
                <a:effectLst/>
                <a:latin typeface="Gill Sans Nova Light" panose="020B0602020104020203" pitchFamily="34" charset="0"/>
                <a:ea typeface="Times New Roman" panose="02020603050405020304" pitchFamily="18" charset="0"/>
              </a:rPr>
              <a:t>as coined by the World Health Organization (WHO) and the United Nations Infant and Children’s Fund (UNICEF)</a:t>
            </a:r>
            <a:r>
              <a:rPr lang="en-US" sz="1600" dirty="0">
                <a:effectLst/>
                <a:latin typeface="Gill Sans Nova Light" panose="020B0602020104020203" pitchFamily="34" charset="0"/>
              </a:rPr>
              <a:t> </a:t>
            </a:r>
            <a:endParaRPr lang="en-US" sz="1600" dirty="0">
              <a:latin typeface="Gill Sans Nova Light" panose="020B0602020104020203" pitchFamily="34" charset="0"/>
            </a:endParaRPr>
          </a:p>
        </p:txBody>
      </p:sp>
      <p:sp>
        <p:nvSpPr>
          <p:cNvPr id="3" name="Title 2">
            <a:extLst>
              <a:ext uri="{FF2B5EF4-FFF2-40B4-BE49-F238E27FC236}">
                <a16:creationId xmlns:a16="http://schemas.microsoft.com/office/drawing/2014/main" id="{460AFD4D-015E-02F3-A1EB-8FD23E55AF13}"/>
              </a:ext>
            </a:extLst>
          </p:cNvPr>
          <p:cNvSpPr>
            <a:spLocks noGrp="1"/>
          </p:cNvSpPr>
          <p:nvPr>
            <p:ph type="ctrTitle"/>
          </p:nvPr>
        </p:nvSpPr>
        <p:spPr/>
        <p:txBody>
          <a:bodyPr/>
          <a:lstStyle/>
          <a:p>
            <a:r>
              <a:rPr lang="en-US" dirty="0"/>
              <a:t>Introduction</a:t>
            </a:r>
          </a:p>
        </p:txBody>
      </p:sp>
    </p:spTree>
    <p:extLst>
      <p:ext uri="{BB962C8B-B14F-4D97-AF65-F5344CB8AC3E}">
        <p14:creationId xmlns:p14="http://schemas.microsoft.com/office/powerpoint/2010/main" val="2413395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933E3E-D516-7A77-09A3-0095A3E1A84C}"/>
              </a:ext>
            </a:extLst>
          </p:cNvPr>
          <p:cNvSpPr>
            <a:spLocks noGrp="1"/>
          </p:cNvSpPr>
          <p:nvPr>
            <p:ph type="body" idx="1"/>
          </p:nvPr>
        </p:nvSpPr>
        <p:spPr>
          <a:xfrm>
            <a:off x="2074109" y="1239002"/>
            <a:ext cx="3646289" cy="2558275"/>
          </a:xfrm>
        </p:spPr>
        <p:txBody>
          <a:bodyPr/>
          <a:lstStyle/>
          <a:p>
            <a:pPr marL="457200" indent="-285750">
              <a:buFontTx/>
              <a:buChar char="-"/>
            </a:pPr>
            <a:r>
              <a:rPr lang="en-US" sz="1600" dirty="0"/>
              <a:t>Breastmilk is refereed to as “The First Food” given by the </a:t>
            </a:r>
            <a:r>
              <a:rPr lang="en-US" sz="1600" i="1" dirty="0"/>
              <a:t>Holy People</a:t>
            </a:r>
            <a:br>
              <a:rPr lang="en-US" sz="1600" dirty="0"/>
            </a:br>
            <a:br>
              <a:rPr lang="en-US" sz="1600" dirty="0"/>
            </a:br>
            <a:r>
              <a:rPr lang="en-US" sz="1600" dirty="0"/>
              <a:t>-Traditionally, once birthed, the infant is taken to bathe in Yucca suds, the infant is then to be handed to the mother to initiative breastfeeding</a:t>
            </a:r>
          </a:p>
          <a:p>
            <a:pPr marL="457200" indent="-285750">
              <a:buFontTx/>
              <a:buChar char="-"/>
            </a:pPr>
            <a:endParaRPr lang="en-US" dirty="0"/>
          </a:p>
        </p:txBody>
      </p:sp>
      <p:sp>
        <p:nvSpPr>
          <p:cNvPr id="3" name="Title 2">
            <a:extLst>
              <a:ext uri="{FF2B5EF4-FFF2-40B4-BE49-F238E27FC236}">
                <a16:creationId xmlns:a16="http://schemas.microsoft.com/office/drawing/2014/main" id="{E3E740A0-C242-D206-AA7E-030BF0837B23}"/>
              </a:ext>
            </a:extLst>
          </p:cNvPr>
          <p:cNvSpPr>
            <a:spLocks noGrp="1"/>
          </p:cNvSpPr>
          <p:nvPr>
            <p:ph type="ctrTitle"/>
          </p:nvPr>
        </p:nvSpPr>
        <p:spPr/>
        <p:txBody>
          <a:bodyPr/>
          <a:lstStyle/>
          <a:p>
            <a:r>
              <a:rPr lang="en-US" dirty="0"/>
              <a:t>Literature Review</a:t>
            </a:r>
          </a:p>
        </p:txBody>
      </p:sp>
      <p:pic>
        <p:nvPicPr>
          <p:cNvPr id="4" name="Picture 2" descr="Navajo Birth: A Bridge Between the Past and the Future | SpringerLink">
            <a:extLst>
              <a:ext uri="{FF2B5EF4-FFF2-40B4-BE49-F238E27FC236}">
                <a16:creationId xmlns:a16="http://schemas.microsoft.com/office/drawing/2014/main" id="{BC8C9F63-F3F0-415E-75DF-C46721505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9002"/>
            <a:ext cx="2206979" cy="32094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Native American (Navajo) Traditions – Childbirth">
            <a:extLst>
              <a:ext uri="{FF2B5EF4-FFF2-40B4-BE49-F238E27FC236}">
                <a16:creationId xmlns:a16="http://schemas.microsoft.com/office/drawing/2014/main" id="{8479601C-A6A6-4388-BB59-413BE3076F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168" y="1663528"/>
            <a:ext cx="3222832" cy="218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250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D32EAB-1565-E1F9-EB49-F6934FB6A57F}"/>
              </a:ext>
            </a:extLst>
          </p:cNvPr>
          <p:cNvSpPr>
            <a:spLocks noGrp="1"/>
          </p:cNvSpPr>
          <p:nvPr>
            <p:ph type="body" idx="1"/>
          </p:nvPr>
        </p:nvSpPr>
        <p:spPr>
          <a:xfrm>
            <a:off x="348343" y="1254905"/>
            <a:ext cx="8365352" cy="3006971"/>
          </a:xfrm>
        </p:spPr>
        <p:txBody>
          <a:bodyPr/>
          <a:lstStyle/>
          <a:p>
            <a:pPr marL="457200" indent="-285750">
              <a:buFontTx/>
              <a:buChar char="-"/>
            </a:pPr>
            <a:r>
              <a:rPr lang="en-US" sz="1600" dirty="0">
                <a:effectLst/>
                <a:latin typeface="Gill Sans Nova" panose="020B0602020104020203" pitchFamily="34" charset="0"/>
                <a:ea typeface="Times New Roman" panose="02020603050405020304" pitchFamily="18" charset="0"/>
              </a:rPr>
              <a:t>American Indians and Native Alaskans are found to have a lower EBF rate than compared to other ethnic groups within the United States (Brown et al., 2022). </a:t>
            </a:r>
          </a:p>
          <a:p>
            <a:pPr marL="457200" indent="-285750">
              <a:buFontTx/>
              <a:buChar char="-"/>
            </a:pPr>
            <a:r>
              <a:rPr lang="en-US" sz="1600" dirty="0">
                <a:effectLst/>
                <a:latin typeface="Gill Sans Nova" panose="020B0602020104020203" pitchFamily="34" charset="0"/>
                <a:ea typeface="Times New Roman" panose="02020603050405020304" pitchFamily="18" charset="0"/>
              </a:rPr>
              <a:t>Gestational diabetes is more commonly diagnosed within the AI/AN population (</a:t>
            </a:r>
            <a:r>
              <a:rPr lang="en-US" sz="1600" dirty="0" err="1">
                <a:effectLst/>
                <a:latin typeface="Gill Sans Nova" panose="020B0602020104020203" pitchFamily="34" charset="0"/>
                <a:ea typeface="Times New Roman" panose="02020603050405020304" pitchFamily="18" charset="0"/>
              </a:rPr>
              <a:t>Asghari</a:t>
            </a:r>
            <a:r>
              <a:rPr lang="en-US" sz="1600" dirty="0">
                <a:effectLst/>
                <a:latin typeface="Gill Sans Nova" panose="020B0602020104020203" pitchFamily="34" charset="0"/>
                <a:ea typeface="Times New Roman" panose="02020603050405020304" pitchFamily="18" charset="0"/>
              </a:rPr>
              <a:t> et al., 2024). </a:t>
            </a:r>
            <a:endParaRPr lang="en-US" sz="1600" dirty="0">
              <a:latin typeface="Gill Sans Nova" panose="020B0602020104020203" pitchFamily="34" charset="0"/>
              <a:ea typeface="Times New Roman" panose="02020603050405020304" pitchFamily="18" charset="0"/>
            </a:endParaRPr>
          </a:p>
          <a:p>
            <a:pPr marL="457200" indent="-285750">
              <a:buFontTx/>
              <a:buChar char="-"/>
            </a:pPr>
            <a:r>
              <a:rPr lang="en-US" sz="1600" dirty="0">
                <a:effectLst/>
                <a:latin typeface="Gill Sans Nova" panose="020B0602020104020203" pitchFamily="34" charset="0"/>
                <a:ea typeface="Times New Roman" panose="02020603050405020304" pitchFamily="18" charset="0"/>
              </a:rPr>
              <a:t>EBF affects mortality rates by increasing the immune system, strengthening the respiratory system, and decreasing the risk for chronic morbidities, such as type 2 diabetes and obesity (Zhang et al., 2018). </a:t>
            </a:r>
          </a:p>
        </p:txBody>
      </p:sp>
      <p:sp>
        <p:nvSpPr>
          <p:cNvPr id="3" name="Title 2">
            <a:extLst>
              <a:ext uri="{FF2B5EF4-FFF2-40B4-BE49-F238E27FC236}">
                <a16:creationId xmlns:a16="http://schemas.microsoft.com/office/drawing/2014/main" id="{FB614A98-99D9-BBF2-2B75-1DEEEF2772DC}"/>
              </a:ext>
            </a:extLst>
          </p:cNvPr>
          <p:cNvSpPr>
            <a:spLocks noGrp="1"/>
          </p:cNvSpPr>
          <p:nvPr>
            <p:ph type="ctrTitle"/>
          </p:nvPr>
        </p:nvSpPr>
        <p:spPr/>
        <p:txBody>
          <a:bodyPr/>
          <a:lstStyle/>
          <a:p>
            <a:r>
              <a:rPr lang="en-US" dirty="0"/>
              <a:t>Introduction: Literature Review</a:t>
            </a:r>
          </a:p>
        </p:txBody>
      </p:sp>
    </p:spTree>
    <p:extLst>
      <p:ext uri="{BB962C8B-B14F-4D97-AF65-F5344CB8AC3E}">
        <p14:creationId xmlns:p14="http://schemas.microsoft.com/office/powerpoint/2010/main" val="1386760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5F552E-A398-C064-F69B-C2AD09A924D8}"/>
              </a:ext>
            </a:extLst>
          </p:cNvPr>
          <p:cNvSpPr>
            <a:spLocks noGrp="1"/>
          </p:cNvSpPr>
          <p:nvPr>
            <p:ph type="body" idx="1"/>
          </p:nvPr>
        </p:nvSpPr>
        <p:spPr/>
        <p:txBody>
          <a:bodyPr/>
          <a:lstStyle/>
          <a:p>
            <a:r>
              <a:rPr lang="en-US" dirty="0"/>
              <a:t>The problem is that despite a history of breastfeeding health education efforts and movement towards exclusive breastfeeding amongst the Navajo reservation leaders, to the primary investigator’s knowledge, there is no current literature in the past decade regarding breastfeeding knowledge scores amongst Diné women located in the Southwestern region of the Navajo reservation. </a:t>
            </a:r>
          </a:p>
        </p:txBody>
      </p:sp>
      <p:sp>
        <p:nvSpPr>
          <p:cNvPr id="3" name="Title 2">
            <a:extLst>
              <a:ext uri="{FF2B5EF4-FFF2-40B4-BE49-F238E27FC236}">
                <a16:creationId xmlns:a16="http://schemas.microsoft.com/office/drawing/2014/main" id="{F7FD4714-0CF3-7658-684E-72A595C91F6A}"/>
              </a:ext>
            </a:extLst>
          </p:cNvPr>
          <p:cNvSpPr>
            <a:spLocks noGrp="1"/>
          </p:cNvSpPr>
          <p:nvPr>
            <p:ph type="ctrTitle"/>
          </p:nvPr>
        </p:nvSpPr>
        <p:spPr/>
        <p:txBody>
          <a:bodyPr/>
          <a:lstStyle/>
          <a:p>
            <a:r>
              <a:rPr lang="en-US" dirty="0"/>
              <a:t>Problem Statement</a:t>
            </a:r>
          </a:p>
        </p:txBody>
      </p:sp>
    </p:spTree>
    <p:extLst>
      <p:ext uri="{BB962C8B-B14F-4D97-AF65-F5344CB8AC3E}">
        <p14:creationId xmlns:p14="http://schemas.microsoft.com/office/powerpoint/2010/main" val="4167590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639B2-78BF-6C22-87D6-FEFC9F2FBBB7}"/>
              </a:ext>
            </a:extLst>
          </p:cNvPr>
          <p:cNvSpPr>
            <a:spLocks noGrp="1"/>
          </p:cNvSpPr>
          <p:nvPr>
            <p:ph type="ctrTitle"/>
          </p:nvPr>
        </p:nvSpPr>
        <p:spPr/>
        <p:txBody>
          <a:bodyPr/>
          <a:lstStyle/>
          <a:p>
            <a:r>
              <a:rPr lang="en-US" dirty="0"/>
              <a:t>Southwest Region of the Navajo Reservation</a:t>
            </a:r>
          </a:p>
        </p:txBody>
      </p:sp>
      <p:pic>
        <p:nvPicPr>
          <p:cNvPr id="4" name="Picture 3" descr="A map of the state of the united states&#10;&#10;Description automatically generated">
            <a:extLst>
              <a:ext uri="{FF2B5EF4-FFF2-40B4-BE49-F238E27FC236}">
                <a16:creationId xmlns:a16="http://schemas.microsoft.com/office/drawing/2014/main" id="{922140B4-28C3-608D-7B07-6C2DA355B0C1}"/>
              </a:ext>
            </a:extLst>
          </p:cNvPr>
          <p:cNvPicPr>
            <a:picLocks noChangeAspect="1"/>
          </p:cNvPicPr>
          <p:nvPr/>
        </p:nvPicPr>
        <p:blipFill>
          <a:blip r:embed="rId2"/>
          <a:stretch>
            <a:fillRect/>
          </a:stretch>
        </p:blipFill>
        <p:spPr>
          <a:xfrm>
            <a:off x="1374140" y="1179513"/>
            <a:ext cx="5483860" cy="3542092"/>
          </a:xfrm>
          <a:prstGeom prst="rect">
            <a:avLst/>
          </a:prstGeom>
        </p:spPr>
      </p:pic>
    </p:spTree>
    <p:extLst>
      <p:ext uri="{BB962C8B-B14F-4D97-AF65-F5344CB8AC3E}">
        <p14:creationId xmlns:p14="http://schemas.microsoft.com/office/powerpoint/2010/main" val="3212152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1FF12D-52D2-04F6-7A9C-EA0FAAE6087E}"/>
              </a:ext>
            </a:extLst>
          </p:cNvPr>
          <p:cNvSpPr>
            <a:spLocks noGrp="1"/>
          </p:cNvSpPr>
          <p:nvPr>
            <p:ph type="body" idx="1"/>
          </p:nvPr>
        </p:nvSpPr>
        <p:spPr/>
        <p:txBody>
          <a:bodyPr/>
          <a:lstStyle/>
          <a:p>
            <a:r>
              <a:rPr lang="en-US" sz="2000" dirty="0"/>
              <a:t>The purpose of the proposed study is to obtain relevant breastfeeding knowledge scores which will aid local practitioners in understanding how to tailor breastfeeding education programs</a:t>
            </a:r>
            <a:r>
              <a:rPr lang="en-US" sz="2800" dirty="0"/>
              <a:t> </a:t>
            </a:r>
            <a:endParaRPr lang="en-US" sz="2000" dirty="0"/>
          </a:p>
        </p:txBody>
      </p:sp>
      <p:sp>
        <p:nvSpPr>
          <p:cNvPr id="3" name="Title 2">
            <a:extLst>
              <a:ext uri="{FF2B5EF4-FFF2-40B4-BE49-F238E27FC236}">
                <a16:creationId xmlns:a16="http://schemas.microsoft.com/office/drawing/2014/main" id="{5EF4D26D-F7EE-9496-7890-6E1BB3F4C726}"/>
              </a:ext>
            </a:extLst>
          </p:cNvPr>
          <p:cNvSpPr>
            <a:spLocks noGrp="1"/>
          </p:cNvSpPr>
          <p:nvPr>
            <p:ph type="ctrTitle"/>
          </p:nvPr>
        </p:nvSpPr>
        <p:spPr/>
        <p:txBody>
          <a:bodyPr/>
          <a:lstStyle/>
          <a:p>
            <a:r>
              <a:rPr lang="en-US" dirty="0"/>
              <a:t>Purpose of the Study</a:t>
            </a:r>
          </a:p>
        </p:txBody>
      </p:sp>
    </p:spTree>
    <p:extLst>
      <p:ext uri="{BB962C8B-B14F-4D97-AF65-F5344CB8AC3E}">
        <p14:creationId xmlns:p14="http://schemas.microsoft.com/office/powerpoint/2010/main" val="4104862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A92C5F-3AAE-B4FD-5C2E-05614320B148}"/>
              </a:ext>
            </a:extLst>
          </p:cNvPr>
          <p:cNvSpPr>
            <a:spLocks noGrp="1"/>
          </p:cNvSpPr>
          <p:nvPr>
            <p:ph type="body" idx="1"/>
          </p:nvPr>
        </p:nvSpPr>
        <p:spPr/>
        <p:txBody>
          <a:bodyPr/>
          <a:lstStyle/>
          <a:p>
            <a:pPr marL="457200" indent="-285750">
              <a:buFontTx/>
              <a:buChar char="-"/>
            </a:pPr>
            <a:r>
              <a:rPr lang="en-US" dirty="0"/>
              <a:t>The study is an exploratory quantitative, cross-sectional, independent prospective study</a:t>
            </a:r>
          </a:p>
          <a:p>
            <a:pPr marL="457200" indent="-285750">
              <a:buFontTx/>
              <a:buChar char="-"/>
            </a:pPr>
            <a:r>
              <a:rPr lang="en-US" dirty="0"/>
              <a:t>A survey known as the Breastfeeding Knowledge Questionnaire, consisting of 28 questions, will be used to gather responses from participating mothers</a:t>
            </a:r>
          </a:p>
          <a:p>
            <a:pPr marL="457200" indent="-285750">
              <a:buFontTx/>
              <a:buChar char="-"/>
            </a:pPr>
            <a:r>
              <a:rPr lang="en-US" dirty="0"/>
              <a:t>A thank you gift of a grocery card will be given to participating mothers</a:t>
            </a:r>
          </a:p>
          <a:p>
            <a:pPr marL="457200" indent="-285750">
              <a:buFontTx/>
              <a:buChar char="-"/>
            </a:pPr>
            <a:r>
              <a:rPr lang="en-US" dirty="0"/>
              <a:t> Virtual surveys will be made known available at </a:t>
            </a:r>
            <a:r>
              <a:rPr lang="en-US" dirty="0" err="1"/>
              <a:t>Dilkon</a:t>
            </a:r>
            <a:r>
              <a:rPr lang="en-US" dirty="0"/>
              <a:t> Medical Center, Leupp Clinic and Winslow Indian health Care Center</a:t>
            </a:r>
          </a:p>
          <a:p>
            <a:endParaRPr lang="en-US" dirty="0"/>
          </a:p>
        </p:txBody>
      </p:sp>
      <p:sp>
        <p:nvSpPr>
          <p:cNvPr id="3" name="Title 2">
            <a:extLst>
              <a:ext uri="{FF2B5EF4-FFF2-40B4-BE49-F238E27FC236}">
                <a16:creationId xmlns:a16="http://schemas.microsoft.com/office/drawing/2014/main" id="{D0685031-BFEF-018A-5B10-C254E8629B01}"/>
              </a:ext>
            </a:extLst>
          </p:cNvPr>
          <p:cNvSpPr>
            <a:spLocks noGrp="1"/>
          </p:cNvSpPr>
          <p:nvPr>
            <p:ph type="ctrTitle"/>
          </p:nvPr>
        </p:nvSpPr>
        <p:spPr/>
        <p:txBody>
          <a:bodyPr/>
          <a:lstStyle/>
          <a:p>
            <a:r>
              <a:rPr lang="en-US" dirty="0"/>
              <a:t>Methodology</a:t>
            </a:r>
          </a:p>
        </p:txBody>
      </p:sp>
    </p:spTree>
    <p:extLst>
      <p:ext uri="{BB962C8B-B14F-4D97-AF65-F5344CB8AC3E}">
        <p14:creationId xmlns:p14="http://schemas.microsoft.com/office/powerpoint/2010/main" val="1216267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3D66A-8C2D-4320-E579-1140ED29D804}"/>
              </a:ext>
            </a:extLst>
          </p:cNvPr>
          <p:cNvSpPr>
            <a:spLocks noGrp="1"/>
          </p:cNvSpPr>
          <p:nvPr>
            <p:ph type="title"/>
          </p:nvPr>
        </p:nvSpPr>
        <p:spPr>
          <a:xfrm>
            <a:off x="571500" y="2294330"/>
            <a:ext cx="8572500" cy="904757"/>
          </a:xfrm>
        </p:spPr>
        <p:txBody>
          <a:bodyPr wrap="square" anchor="ctr">
            <a:noAutofit/>
          </a:bodyPr>
          <a:lstStyle/>
          <a:p>
            <a:pPr algn="l"/>
            <a:r>
              <a:rPr lang="en-US" sz="2000" dirty="0">
                <a:latin typeface="Gill Sans Nova" panose="020B0602020104020203" pitchFamily="34" charset="0"/>
              </a:rPr>
              <a:t>Inclusion criteria: women of the female gender of at least 18 years of age born of Navajo descent</a:t>
            </a:r>
            <a:br>
              <a:rPr lang="en-US" sz="2000" dirty="0">
                <a:latin typeface="Gill Sans Nova" panose="020B0602020104020203" pitchFamily="34" charset="0"/>
              </a:rPr>
            </a:br>
            <a:br>
              <a:rPr lang="en-US" sz="2000" dirty="0">
                <a:latin typeface="Gill Sans Nova" panose="020B0602020104020203" pitchFamily="34" charset="0"/>
              </a:rPr>
            </a:br>
            <a:r>
              <a:rPr lang="en-US" sz="2000" dirty="0">
                <a:latin typeface="Gill Sans Nova" panose="020B0602020104020203" pitchFamily="34" charset="0"/>
              </a:rPr>
              <a:t>Exclusion criteria: individuals not born female, not a native beneficiary of Navajo descent, under the age of 18</a:t>
            </a:r>
            <a:br>
              <a:rPr lang="en-US" sz="1600" dirty="0">
                <a:latin typeface="Gill Sans Nova" panose="020B0602020104020203" pitchFamily="34" charset="0"/>
              </a:rPr>
            </a:br>
            <a:br>
              <a:rPr lang="en-US" sz="1600" dirty="0">
                <a:latin typeface="Gill Sans Nova" panose="020B0602020104020203" pitchFamily="34" charset="0"/>
              </a:rPr>
            </a:br>
            <a:br>
              <a:rPr lang="en-US" sz="1600" dirty="0">
                <a:latin typeface="Gill Sans Nova" panose="020B0602020104020203" pitchFamily="34" charset="0"/>
              </a:rPr>
            </a:br>
            <a:br>
              <a:rPr lang="en-US" sz="1600" dirty="0">
                <a:latin typeface="Gill Sans Nova" panose="020B0602020104020203" pitchFamily="34" charset="0"/>
              </a:rPr>
            </a:br>
            <a:br>
              <a:rPr lang="en-US" sz="1600" dirty="0">
                <a:latin typeface="Gill Sans Nova" panose="020B0602020104020203" pitchFamily="34" charset="0"/>
              </a:rPr>
            </a:br>
            <a:endParaRPr lang="en-US" sz="1600" dirty="0">
              <a:latin typeface="Gill Sans Nova" panose="020B0602020104020203" pitchFamily="34" charset="0"/>
            </a:endParaRPr>
          </a:p>
        </p:txBody>
      </p:sp>
    </p:spTree>
    <p:extLst>
      <p:ext uri="{BB962C8B-B14F-4D97-AF65-F5344CB8AC3E}">
        <p14:creationId xmlns:p14="http://schemas.microsoft.com/office/powerpoint/2010/main" val="2364395339"/>
      </p:ext>
    </p:extLst>
  </p:cSld>
  <p:clrMapOvr>
    <a:masterClrMapping/>
  </p:clrMapOvr>
</p:sld>
</file>

<file path=ppt/theme/theme1.xml><?xml version="1.0" encoding="utf-8"?>
<a:theme xmlns:a="http://schemas.openxmlformats.org/drawingml/2006/main" name="Education For Good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1 Walden Shine On Template  -  Read-Only" id="{6B92830D-73E0-47F7-8B46-50B2C114823E}" vid="{D012E273-E430-41F5-A9E3-ECB38DAD21FD}"/>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2021 Walden Shine On Template</Template>
  <TotalTime>0</TotalTime>
  <Words>749</Words>
  <Application>Microsoft Macintosh PowerPoint</Application>
  <PresentationFormat>On-screen Show (16:9)</PresentationFormat>
  <Paragraphs>46</Paragraphs>
  <Slides>18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Gill Sans Nova</vt:lpstr>
      <vt:lpstr>Arial</vt:lpstr>
      <vt:lpstr>Calibri</vt:lpstr>
      <vt:lpstr>Gill Sans</vt:lpstr>
      <vt:lpstr>Times New Roman</vt:lpstr>
      <vt:lpstr>Gill Sans Nova Light</vt:lpstr>
      <vt:lpstr>Wingdings</vt:lpstr>
      <vt:lpstr>Education For Good Theme</vt:lpstr>
      <vt:lpstr>Proposal Defense</vt:lpstr>
      <vt:lpstr>Introduction</vt:lpstr>
      <vt:lpstr>Literature Review</vt:lpstr>
      <vt:lpstr>Introduction: Literature Review</vt:lpstr>
      <vt:lpstr>Problem Statement</vt:lpstr>
      <vt:lpstr>Southwest Region of the Navajo Reservation</vt:lpstr>
      <vt:lpstr>Purpose of the Study</vt:lpstr>
      <vt:lpstr>Methodology</vt:lpstr>
      <vt:lpstr>Inclusion criteria: women of the female gender of at least 18 years of age born of Navajo descent  Exclusion criteria: individuals not born female, not a native beneficiary of Navajo descent, under the age of 18     </vt:lpstr>
      <vt:lpstr>  - Dependent Variables: education, employment status and religion  -Independent Variables: Breastfeeding Knowledge Questionnaire Score  - A G* Power Analysis was used to determine sample size  - Goal sample size is 181 </vt:lpstr>
      <vt:lpstr>-SPSS Software (Version 28) will be used to analyze the data   - The data will be coded into SPSS  -Descriptive statistic frequencies of the socio-demographic data will be rendered  -A t-test will be used to analyze the dichotomous, continuous variables  - Multiple logistic regression will analyze the association between the dependent and independent variables identified in the research questions.  </vt:lpstr>
      <vt:lpstr>PowerPoint Presentation</vt:lpstr>
      <vt:lpstr>PowerPoint Presentation</vt:lpstr>
      <vt:lpstr>Positive Social Change</vt:lpstr>
      <vt:lpstr>Concluding Thoughts</vt:lpstr>
      <vt:lpstr>Question &amp; Answer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2024-01-15T04:04:57Z</dcterms:created>
  <dcterms:modified xsi:type="dcterms:W3CDTF">2026-01-20T14:34:59Z</dcterms:modified>
</cp:coreProperties>
</file>